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4" r:id="rId3"/>
    <p:sldId id="258" r:id="rId4"/>
    <p:sldId id="257" r:id="rId5"/>
    <p:sldId id="259" r:id="rId6"/>
    <p:sldId id="262" r:id="rId7"/>
    <p:sldId id="263" r:id="rId8"/>
    <p:sldId id="264" r:id="rId9"/>
    <p:sldId id="265" r:id="rId10"/>
    <p:sldId id="267" r:id="rId11"/>
    <p:sldId id="268" r:id="rId12"/>
    <p:sldId id="270" r:id="rId13"/>
    <p:sldId id="274" r:id="rId14"/>
    <p:sldId id="271" r:id="rId15"/>
    <p:sldId id="272" r:id="rId16"/>
    <p:sldId id="275" r:id="rId17"/>
    <p:sldId id="276" r:id="rId18"/>
    <p:sldId id="277" r:id="rId19"/>
    <p:sldId id="278" r:id="rId20"/>
    <p:sldId id="280" r:id="rId21"/>
    <p:sldId id="28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744C-FE01-496A-A041-ED93458D1002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699792" y="620688"/>
            <a:ext cx="5976664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  <a:t>Деловая игра</a:t>
            </a:r>
            <a:endParaRPr kumimoji="0" lang="ru-RU" sz="6600" b="1" i="0" u="none" strike="noStrike" kern="120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4941168"/>
            <a:ext cx="4124002" cy="1512168"/>
          </a:xfrm>
          <a:prstGeom prst="roundRect">
            <a:avLst>
              <a:gd name="adj" fmla="val 1782"/>
            </a:avLst>
          </a:prstGeo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  воспитатель МБДОУ детского сада № 1 «Ромашка» Самсонова С.В.</a:t>
            </a:r>
          </a:p>
          <a:p>
            <a:pPr>
              <a:spcBef>
                <a:spcPts val="0"/>
              </a:spcBef>
            </a:pP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92892" y="2428869"/>
            <a:ext cx="693112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«ЭКОЛОГИЧЕСКАЯ ГОСТИНАЯ»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99068" y="571480"/>
            <a:ext cx="6688305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3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Формы экологической работы.</a:t>
            </a:r>
          </a:p>
          <a:p>
            <a:pPr algn="ctr"/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2976" y="2285992"/>
            <a:ext cx="60007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Назовите  формы экологической работы с детьми, используемые в ДОУ.</a:t>
            </a:r>
          </a:p>
        </p:txBody>
      </p:sp>
      <p:sp>
        <p:nvSpPr>
          <p:cNvPr id="2" name="AutoShape 2" descr="https://im0-tub-ru.yandex.net/i?id=6f4f7c5ed51966902878c53c00af6564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://s3-ap-southeast-2.amazonaws.com/healthworks-website/wp-content/uploads/2015/04/11112338/reading_to_children_anim_500_clr_10048.gi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2" name="Picture 6" descr="http://s3-ap-southeast-2.amazonaws.com/healthworks-website/wp-content/uploads/2015/04/11112338/reading_to_children_anim_500_clr_10048.gif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9004" y="3850023"/>
            <a:ext cx="3888432" cy="318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84821" y="714356"/>
            <a:ext cx="5300490" cy="34163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«Экологическая</a:t>
            </a:r>
          </a:p>
          <a:p>
            <a:pPr algn="ctr"/>
            <a:r>
              <a:rPr lang="ru-RU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Зарядка»</a:t>
            </a:r>
          </a:p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124" name="Picture 4" descr="http://kartinki-vernisazh.ru/_ph/170/1/57846548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714356"/>
            <a:ext cx="3406821" cy="623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571480"/>
            <a:ext cx="7929830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«Элементы</a:t>
            </a: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предметно – развивающей с</a:t>
            </a:r>
            <a:r>
              <a:rPr lang="ru-RU" sz="4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реды»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5176" y="2204864"/>
            <a:ext cx="45720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Назовите элементы предметно – развивающей среды в ДОУ, используемые для экологического воспитания дошкольников.</a:t>
            </a:r>
          </a:p>
        </p:txBody>
      </p:sp>
      <p:sp>
        <p:nvSpPr>
          <p:cNvPr id="2" name="AutoShape 2" descr="https://adhdrollercoaster.org/wp-content/uploads/2016/03/sharing_thoughts_anim_500_wht_13979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adhdrollercoaster.org/wp-content/uploads/2016/03/sharing_thoughts_anim_500_wht_13979.gi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startalocalsmallbusiness.com/wp-content/uploads/2017/08/landscaper-person.gif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startalocalsmallbusiness.com/wp-content/uploads/2017/08/landscaper-person.gif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https://startalocalsmallbusiness.com/wp-content/uploads/2017/08/landscaper-person.gif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https://startalocalsmallbusiness.com/wp-content/uploads/2017/08/landscaper-person.gif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https://startalocalsmallbusiness.com/wp-content/uploads/2017/08/landscaper-person.gif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6" descr="https://startalocalsmallbusiness.com/wp-content/uploads/2017/08/landscaper-person.gif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8" descr="https://startalocalsmallbusiness.com/wp-content/uploads/2017/08/landscaper-person.gif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20" descr="https://startalocalsmallbusiness.com/wp-content/uploads/2017/08/landscaper-person.gif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22" descr="https://startalocalsmallbusiness.com/wp-content/uploads/2017/08/landscaper-person.gif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24" descr="https://startalocalsmallbusiness.com/wp-content/uploads/2017/08/landscaper-person.gif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72" name="Picture 28" descr="http://colegiocedas.com/index_htm_files/pointing_at_clipboard_PA_500_clr_411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5" y="1894919"/>
            <a:ext cx="3527908" cy="558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50108" y="857232"/>
            <a:ext cx="5894755" cy="212365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4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«Назовите животных»</a:t>
            </a:r>
          </a:p>
          <a:p>
            <a:pPr algn="ctr"/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172" name="Picture 4" descr="http://parnasse.ru/upload/comments/6704b0434fc3374d19387426fecee4b9.jp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0027" y="2636912"/>
            <a:ext cx="2752725" cy="37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gifki.org/data/media/497/khorek-animatsionnaya-kartinka-006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79" y="3136070"/>
            <a:ext cx="2952329" cy="2999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44679" y="571480"/>
            <a:ext cx="7215565" cy="18774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«Экологическое лукошко»</a:t>
            </a:r>
          </a:p>
          <a:p>
            <a:pPr algn="ctr"/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218" name="Picture 2" descr="http://www.ragdollzaffiri.it/immagini/40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285992"/>
            <a:ext cx="3929090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4701" y="1268760"/>
            <a:ext cx="8208912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«Музыкальная</a:t>
            </a: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пауза»</a:t>
            </a:r>
          </a:p>
        </p:txBody>
      </p:sp>
      <p:pic>
        <p:nvPicPr>
          <p:cNvPr id="8194" name="Picture 2" descr="http://3.bp.blogspot.com/-wl5r5J3MBOA/VEk2u3UHrNI/AAAAAAAAAJY/HtVvNmxbdiQ/s1600/t62hihzhhg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786190"/>
            <a:ext cx="7358114" cy="25717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http://img4.tourbina.ru/photos.4/6/7/3/8/0/1408376/big.photo/Oblaka-belogrivye-losha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5" y="642918"/>
            <a:ext cx="3071834" cy="2031976"/>
          </a:xfrm>
          <a:prstGeom prst="rect">
            <a:avLst/>
          </a:prstGeom>
          <a:noFill/>
        </p:spPr>
      </p:pic>
      <p:pic>
        <p:nvPicPr>
          <p:cNvPr id="25606" name="Picture 6" descr="http://worth1000.s3.amazonaws.com/submissions/332000/332229_2f55_1024x20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2" y="571480"/>
            <a:ext cx="3840297" cy="2143141"/>
          </a:xfrm>
          <a:prstGeom prst="rect">
            <a:avLst/>
          </a:prstGeom>
          <a:noFill/>
        </p:spPr>
      </p:pic>
      <p:pic>
        <p:nvPicPr>
          <p:cNvPr id="25608" name="Picture 8" descr="http://s4.fotokto.ru/photo/full/145/1450505.jpg?r15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2" y="3143248"/>
            <a:ext cx="3786214" cy="2196569"/>
          </a:xfrm>
          <a:prstGeom prst="rect">
            <a:avLst/>
          </a:prstGeom>
          <a:noFill/>
        </p:spPr>
      </p:pic>
      <p:pic>
        <p:nvPicPr>
          <p:cNvPr id="25610" name="Picture 10" descr="https://im3-tub-ru.yandex.net/i?id=76ac04e540598d7e1bf54ced2f0f34af&amp;n=33&amp;h=215&amp;w=27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3214686"/>
            <a:ext cx="3014665" cy="2047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abh-n.ru/wp-content/uploads/2015/12/im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428605"/>
            <a:ext cx="2415091" cy="2428892"/>
          </a:xfrm>
          <a:prstGeom prst="rect">
            <a:avLst/>
          </a:prstGeom>
          <a:noFill/>
        </p:spPr>
      </p:pic>
      <p:pic>
        <p:nvPicPr>
          <p:cNvPr id="24580" name="Picture 4" descr="https://im2-tub-ru.yandex.net/i?id=b794de6841e7157f61b19dcdefa1769e&amp;n=33&amp;h=215&amp;w=32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6050" y="642918"/>
            <a:ext cx="2600567" cy="2000264"/>
          </a:xfrm>
          <a:prstGeom prst="rect">
            <a:avLst/>
          </a:prstGeom>
          <a:noFill/>
        </p:spPr>
      </p:pic>
      <p:pic>
        <p:nvPicPr>
          <p:cNvPr id="24584" name="Picture 8" descr="https://im3-tub-ru.yandex.net/i?id=299ebbc796c0f0a1c8bdd2c129e4eb91&amp;n=33&amp;h=215&amp;w=39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5" y="500042"/>
            <a:ext cx="3060336" cy="2071702"/>
          </a:xfrm>
          <a:prstGeom prst="rect">
            <a:avLst/>
          </a:prstGeom>
          <a:noFill/>
        </p:spPr>
      </p:pic>
      <p:pic>
        <p:nvPicPr>
          <p:cNvPr id="24586" name="Picture 10" descr="https://im3-tub-ru.yandex.net/i?id=62060446652bca5f8713f70573b22eb5&amp;n=33&amp;h=215&amp;w=2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3143248"/>
            <a:ext cx="2133600" cy="2047876"/>
          </a:xfrm>
          <a:prstGeom prst="rect">
            <a:avLst/>
          </a:prstGeom>
          <a:noFill/>
        </p:spPr>
      </p:pic>
      <p:pic>
        <p:nvPicPr>
          <p:cNvPr id="24588" name="Picture 12" descr="http://dbe-samara.ru/file/2015/01/278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4613" y="3143248"/>
            <a:ext cx="2857520" cy="1946243"/>
          </a:xfrm>
          <a:prstGeom prst="rect">
            <a:avLst/>
          </a:prstGeom>
          <a:noFill/>
        </p:spPr>
      </p:pic>
      <p:pic>
        <p:nvPicPr>
          <p:cNvPr id="24590" name="Picture 14" descr="https://im3-tub-ru.yandex.net/i?id=eee5cf3b900a991a739948b11e413de1&amp;n=33&amp;h=215&amp;w=32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3570" y="3143248"/>
            <a:ext cx="2857520" cy="1976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m3-tub-ru.yandex.net/i?id=16da35ad64a0436056f5597efaddccf7&amp;n=33&amp;h=215&amp;w=3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714356"/>
            <a:ext cx="3276600" cy="2047876"/>
          </a:xfrm>
          <a:prstGeom prst="rect">
            <a:avLst/>
          </a:prstGeom>
          <a:noFill/>
        </p:spPr>
      </p:pic>
      <p:pic>
        <p:nvPicPr>
          <p:cNvPr id="5128" name="Picture 8" descr="https://im2-tub-ru.yandex.net/i?id=9748546b4dfdbfe36b874ab68d559364&amp;n=33&amp;h=215&amp;w=3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714356"/>
            <a:ext cx="2981325" cy="2047876"/>
          </a:xfrm>
          <a:prstGeom prst="rect">
            <a:avLst/>
          </a:prstGeom>
          <a:noFill/>
        </p:spPr>
      </p:pic>
      <p:pic>
        <p:nvPicPr>
          <p:cNvPr id="5130" name="Picture 10" descr="https://im1-tub-ru.yandex.net/i?id=727363597c9a068d896e2ccf83d9e1eb&amp;n=33&amp;h=215&amp;w=3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3214686"/>
            <a:ext cx="3086100" cy="2047876"/>
          </a:xfrm>
          <a:prstGeom prst="rect">
            <a:avLst/>
          </a:prstGeom>
          <a:noFill/>
        </p:spPr>
      </p:pic>
      <p:pic>
        <p:nvPicPr>
          <p:cNvPr id="5132" name="Picture 12" descr="http://www.playcast.ru/uploads/2014/02/28/763586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4942" y="3143248"/>
            <a:ext cx="2928958" cy="2000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m0-tub-ru.yandex.net/i?id=035b40ffe7d3132511c3e3e3fe2282e8&amp;n=33&amp;h=215&amp;w=32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3" y="571480"/>
            <a:ext cx="2357454" cy="2047876"/>
          </a:xfrm>
          <a:prstGeom prst="rect">
            <a:avLst/>
          </a:prstGeom>
          <a:noFill/>
        </p:spPr>
      </p:pic>
      <p:pic>
        <p:nvPicPr>
          <p:cNvPr id="4100" name="Picture 4" descr="http://statics.photodom.com/photos/2007/01/19/197538.jpg?v=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40" y="500042"/>
            <a:ext cx="2500330" cy="2214578"/>
          </a:xfrm>
          <a:prstGeom prst="rect">
            <a:avLst/>
          </a:prstGeom>
          <a:noFill/>
        </p:spPr>
      </p:pic>
      <p:pic>
        <p:nvPicPr>
          <p:cNvPr id="4102" name="Picture 6" descr="https://im0-tub-ru.yandex.net/i?id=3c937ce0b672e86214c1f0b83fd744cd&amp;n=33&amp;h=215&amp;w=34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7884" y="571480"/>
            <a:ext cx="2643206" cy="2047876"/>
          </a:xfrm>
          <a:prstGeom prst="rect">
            <a:avLst/>
          </a:prstGeom>
          <a:noFill/>
        </p:spPr>
      </p:pic>
      <p:pic>
        <p:nvPicPr>
          <p:cNvPr id="5" name="Picture 2" descr="https://im0-tub-ru.yandex.net/i?id=035b40ffe7d3132511c3e3e3fe2282e8&amp;n=33&amp;h=215&amp;w=32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3000372"/>
            <a:ext cx="2357454" cy="2047876"/>
          </a:xfrm>
          <a:prstGeom prst="rect">
            <a:avLst/>
          </a:prstGeom>
          <a:noFill/>
        </p:spPr>
      </p:pic>
      <p:pic>
        <p:nvPicPr>
          <p:cNvPr id="4106" name="Picture 10" descr="http://img25.dreamies.de/img/843/b/2w0s9satb4f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678" y="3000373"/>
            <a:ext cx="2428892" cy="2071702"/>
          </a:xfrm>
          <a:prstGeom prst="rect">
            <a:avLst/>
          </a:prstGeom>
          <a:noFill/>
        </p:spPr>
      </p:pic>
      <p:pic>
        <p:nvPicPr>
          <p:cNvPr id="4108" name="Picture 12" descr="https://im1-tub-ru.yandex.net/i?id=d7a447b2ea9d4b7e4d9fd1f56682e1ea&amp;n=33&amp;h=215&amp;w=38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72132" y="2928934"/>
            <a:ext cx="3357554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500042"/>
            <a:ext cx="824264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u="sng" dirty="0">
                <a:solidFill>
                  <a:schemeClr val="accent5">
                    <a:lumMod val="75000"/>
                  </a:schemeClr>
                </a:solidFill>
              </a:rPr>
              <a:t>Цели игры</a:t>
            </a:r>
            <a:r>
              <a:rPr lang="en-US" sz="3600" b="1" i="1" u="sng" dirty="0">
                <a:solidFill>
                  <a:schemeClr val="accent5">
                    <a:lumMod val="75000"/>
                  </a:schemeClr>
                </a:solidFill>
              </a:rPr>
              <a:t>:</a:t>
            </a:r>
            <a:endParaRPr lang="ru-RU" sz="3600" b="1" i="1" u="sng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 typeface="Courier New" pitchFamily="49" charset="0"/>
              <a:buChar char="o"/>
            </a:pPr>
            <a:r>
              <a:rPr lang="ru-RU" dirty="0"/>
              <a:t> </a:t>
            </a:r>
            <a:r>
              <a:rPr lang="ru-RU" sz="2400" dirty="0"/>
              <a:t>дать практическую направленность </a:t>
            </a:r>
          </a:p>
          <a:p>
            <a:r>
              <a:rPr lang="ru-RU" sz="2400" dirty="0"/>
              <a:t>   экологическим знаниям участников</a:t>
            </a:r>
            <a:r>
              <a:rPr lang="en-US" sz="2400" dirty="0"/>
              <a:t>;</a:t>
            </a:r>
            <a:endParaRPr lang="ru-RU" sz="2400" dirty="0"/>
          </a:p>
          <a:p>
            <a:pPr>
              <a:buFont typeface="Courier New" pitchFamily="49" charset="0"/>
              <a:buChar char="o"/>
            </a:pPr>
            <a:r>
              <a:rPr lang="ru-RU" sz="2400" dirty="0"/>
              <a:t> развивать творческий потенциал педагогов, </a:t>
            </a:r>
          </a:p>
          <a:p>
            <a:r>
              <a:rPr lang="ru-RU" sz="2400" dirty="0"/>
              <a:t>   их компетентность в сфере экологии</a:t>
            </a:r>
            <a:r>
              <a:rPr lang="en-US" sz="2400" dirty="0"/>
              <a:t>;</a:t>
            </a:r>
            <a:endParaRPr lang="ru-RU" sz="2400" dirty="0"/>
          </a:p>
          <a:p>
            <a:pPr>
              <a:buFont typeface="Courier New" pitchFamily="49" charset="0"/>
              <a:buChar char="o"/>
            </a:pPr>
            <a:r>
              <a:rPr lang="ru-RU" sz="2400" dirty="0"/>
              <a:t> совершенствовать работу в ДОУ по формированию</a:t>
            </a:r>
          </a:p>
          <a:p>
            <a:r>
              <a:rPr lang="ru-RU" sz="2400" dirty="0"/>
              <a:t>    у дошкольников основ экологической культуры</a:t>
            </a:r>
            <a:r>
              <a:rPr lang="en-US" sz="2400" dirty="0"/>
              <a:t>;</a:t>
            </a:r>
            <a:endParaRPr lang="ru-RU" sz="2400" dirty="0"/>
          </a:p>
          <a:p>
            <a:pPr>
              <a:buFont typeface="Courier New" pitchFamily="49" charset="0"/>
              <a:buChar char="o"/>
            </a:pPr>
            <a:r>
              <a:rPr lang="ru-RU" sz="2400" dirty="0"/>
              <a:t>повысить профессиональное мастерство педагогов </a:t>
            </a:r>
          </a:p>
          <a:p>
            <a:r>
              <a:rPr lang="ru-RU" sz="2400" dirty="0"/>
              <a:t>   и эффективность  их деятельности</a:t>
            </a:r>
            <a:r>
              <a:rPr lang="en-US" sz="2400" dirty="0"/>
              <a:t>;</a:t>
            </a:r>
            <a:endParaRPr lang="ru-RU" sz="2400" dirty="0"/>
          </a:p>
          <a:p>
            <a:pPr>
              <a:buFont typeface="Courier New" pitchFamily="49" charset="0"/>
              <a:buChar char="o"/>
            </a:pPr>
            <a:r>
              <a:rPr lang="ru-RU" sz="2400" dirty="0"/>
              <a:t> установить тесное сотрудничество между педагогами ДОУ.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1988" name="Picture 4" descr="http://priroda.inc.ru/animation/drevo/b00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6043" y="380106"/>
            <a:ext cx="1875047" cy="1977324"/>
          </a:xfrm>
          <a:prstGeom prst="rect">
            <a:avLst/>
          </a:prstGeom>
          <a:noFill/>
        </p:spPr>
      </p:pic>
      <p:pic>
        <p:nvPicPr>
          <p:cNvPr id="10242" name="Picture 2" descr="http://obec-lopenik.cz/wp-content/uploads/2014/12/600-e1443641761692-500x383@2x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4437112"/>
            <a:ext cx="2786240" cy="2134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ksonline.ru/wp-content/uploads/2015/06/19747_file_ras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785794"/>
            <a:ext cx="3716751" cy="2217710"/>
          </a:xfrm>
          <a:prstGeom prst="rect">
            <a:avLst/>
          </a:prstGeom>
          <a:noFill/>
        </p:spPr>
      </p:pic>
      <p:pic>
        <p:nvPicPr>
          <p:cNvPr id="2054" name="Picture 6" descr="http://lit.govuadocs.com.ua/tw_files2/urls_12/1227/d-1226121/7z-docs/1_html_16e3ec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642918"/>
            <a:ext cx="2000264" cy="2557465"/>
          </a:xfrm>
          <a:prstGeom prst="rect">
            <a:avLst/>
          </a:prstGeom>
          <a:noFill/>
        </p:spPr>
      </p:pic>
      <p:pic>
        <p:nvPicPr>
          <p:cNvPr id="5" name="Picture 4" descr="http://www.ksonline.ru/wp-content/uploads/2015/06/19747_file_ras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3286124"/>
            <a:ext cx="3716751" cy="2217710"/>
          </a:xfrm>
          <a:prstGeom prst="rect">
            <a:avLst/>
          </a:prstGeom>
          <a:noFill/>
        </p:spPr>
      </p:pic>
      <p:pic>
        <p:nvPicPr>
          <p:cNvPr id="9218" name="Picture 2" descr="http://chelexport.ru/wp-content/uploads/2016/09/kak-ulozhit-vjushhiesja-volosy_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1170" y="3306560"/>
            <a:ext cx="1936912" cy="259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3108" y="1000108"/>
            <a:ext cx="5305300" cy="34778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Давайте друзья, в любую погоду</a:t>
            </a:r>
          </a:p>
          <a:p>
            <a:pPr algn="ctr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Будем беречь родную ПРИРОДУ!</a:t>
            </a:r>
          </a:p>
          <a:p>
            <a:pPr algn="ctr"/>
            <a:r>
              <a:rPr lang="ru-RU" sz="2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 от любви заботливой нашей</a:t>
            </a:r>
          </a:p>
          <a:p>
            <a:pPr algn="ctr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Станет земля и богаче, и краше!</a:t>
            </a:r>
          </a:p>
          <a:p>
            <a:pPr algn="ctr"/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Помните взрослые, помните дети!</a:t>
            </a:r>
          </a:p>
          <a:p>
            <a:pPr algn="ctr"/>
            <a:r>
              <a:rPr lang="ru-RU" sz="2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Помните – что красота на планете</a:t>
            </a:r>
          </a:p>
          <a:p>
            <a:pPr algn="ctr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Будет зависеть только от нас.</a:t>
            </a:r>
          </a:p>
          <a:p>
            <a:pPr algn="ctr"/>
            <a:r>
              <a:rPr lang="ru-RU" sz="2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Не забывайте об этом сейчас.</a:t>
            </a:r>
          </a:p>
          <a:p>
            <a:pPr algn="ctr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Планету живую сберечь для народа,</a:t>
            </a:r>
          </a:p>
          <a:p>
            <a:pPr algn="ctr"/>
            <a:r>
              <a:rPr lang="ru-RU" sz="2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 пусть восхваляет гимн жизни ПРИРОДА!</a:t>
            </a:r>
          </a:p>
        </p:txBody>
      </p:sp>
      <p:pic>
        <p:nvPicPr>
          <p:cNvPr id="39942" name="Picture 6" descr="http://img1.sendscraps.com/se/119/03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6415106" y="1514456"/>
            <a:ext cx="3162300" cy="1562100"/>
          </a:xfrm>
          <a:prstGeom prst="rect">
            <a:avLst/>
          </a:prstGeom>
          <a:noFill/>
        </p:spPr>
      </p:pic>
      <p:pic>
        <p:nvPicPr>
          <p:cNvPr id="8194" name="Picture 2" descr="http://www.playcast.ru/uploads/2016/08/13/1957573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08" y="4654099"/>
            <a:ext cx="5504429" cy="162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alma-ata.ucoz.ru/_ph/7/1/604762189.jpg?150861321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939959"/>
            <a:ext cx="294504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571480"/>
            <a:ext cx="833863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Экология</a:t>
            </a:r>
            <a:r>
              <a:rPr lang="ru-RU" sz="3600" dirty="0"/>
              <a:t> («экое» – дом,</a:t>
            </a:r>
          </a:p>
          <a:p>
            <a:r>
              <a:rPr lang="ru-RU" sz="3600" dirty="0"/>
              <a:t> «логос» – </a:t>
            </a:r>
          </a:p>
          <a:p>
            <a:r>
              <a:rPr lang="ru-RU" sz="3600" dirty="0"/>
              <a:t>наука) – </a:t>
            </a:r>
            <a:r>
              <a:rPr lang="ru-RU" sz="3600" dirty="0" err="1"/>
              <a:t>наука</a:t>
            </a:r>
            <a:r>
              <a:rPr lang="ru-RU" sz="3600" dirty="0"/>
              <a:t> о Доме, </a:t>
            </a:r>
          </a:p>
          <a:p>
            <a:r>
              <a:rPr lang="ru-RU" sz="3600" dirty="0"/>
              <a:t>в котором </a:t>
            </a:r>
          </a:p>
          <a:p>
            <a:r>
              <a:rPr lang="ru-RU" sz="3600" dirty="0"/>
              <a:t>мы живем.</a:t>
            </a:r>
          </a:p>
          <a:p>
            <a:r>
              <a:rPr lang="ru-RU" sz="3600" dirty="0"/>
              <a:t>В более узком смысле </a:t>
            </a:r>
          </a:p>
          <a:p>
            <a:r>
              <a:rPr lang="ru-RU" sz="3600" dirty="0"/>
              <a:t>экологией </a:t>
            </a:r>
          </a:p>
          <a:p>
            <a:r>
              <a:rPr lang="ru-RU" sz="3600" dirty="0"/>
              <a:t>называют науку « об отношениях </a:t>
            </a:r>
          </a:p>
          <a:p>
            <a:r>
              <a:rPr lang="ru-RU" sz="3600" dirty="0"/>
              <a:t>растительных и животных организмов</a:t>
            </a:r>
          </a:p>
          <a:p>
            <a:r>
              <a:rPr lang="ru-RU" sz="3600" dirty="0"/>
              <a:t> и образуемых ими сообществ</a:t>
            </a:r>
          </a:p>
          <a:p>
            <a:r>
              <a:rPr lang="ru-RU" sz="3600" dirty="0"/>
              <a:t>между собой и окружающей средой».</a:t>
            </a:r>
          </a:p>
          <a:p>
            <a:endParaRPr lang="ru-RU" sz="3600" dirty="0"/>
          </a:p>
          <a:p>
            <a:endParaRPr lang="ru-RU" dirty="0"/>
          </a:p>
        </p:txBody>
      </p:sp>
      <p:pic>
        <p:nvPicPr>
          <p:cNvPr id="21506" name="Picture 2" descr="красивые Анимация, анимашки Пейзаж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500042"/>
            <a:ext cx="3071834" cy="35480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642918"/>
            <a:ext cx="5046638" cy="150810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«Охранять природу – </a:t>
            </a:r>
          </a:p>
          <a:p>
            <a:pPr algn="ctr"/>
            <a:r>
              <a:rPr lang="ru-RU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значит охранять Родину»</a:t>
            </a:r>
          </a:p>
          <a:p>
            <a:pPr algn="ctr"/>
            <a:r>
              <a:rPr lang="ru-RU" sz="2800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М. Пришвин</a:t>
            </a:r>
            <a:endParaRPr lang="ru-RU" sz="2800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9" y="2214554"/>
            <a:ext cx="8100744" cy="39703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«Мир, окружающий ребенка –</a:t>
            </a:r>
          </a:p>
          <a:p>
            <a:pPr algn="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э</a:t>
            </a:r>
            <a:r>
              <a:rPr lang="ru-RU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то прежде всего мир природы</a:t>
            </a:r>
          </a:p>
          <a:p>
            <a:pPr algn="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 безграничным богатством явлений, </a:t>
            </a:r>
          </a:p>
          <a:p>
            <a:pPr algn="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</a:t>
            </a:r>
            <a:r>
              <a:rPr lang="ru-RU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неисчерпаемой красотой…</a:t>
            </a:r>
          </a:p>
          <a:p>
            <a:pPr algn="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Здесь, в природе, вечный источник</a:t>
            </a:r>
          </a:p>
          <a:p>
            <a:pPr algn="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</a:t>
            </a:r>
            <a:r>
              <a:rPr lang="ru-RU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етского разума…»</a:t>
            </a:r>
          </a:p>
          <a:p>
            <a:pPr algn="r"/>
            <a:r>
              <a:rPr lang="ru-RU" sz="2800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В. Сухомлинский</a:t>
            </a:r>
            <a:endParaRPr lang="ru-RU" sz="2800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857232"/>
            <a:ext cx="8215370" cy="46166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u="sng" dirty="0">
                <a:solidFill>
                  <a:srgbClr val="C00000"/>
                </a:solidFill>
              </a:rPr>
              <a:t>Цели экологического воспитания</a:t>
            </a:r>
            <a:r>
              <a:rPr lang="en-US" sz="3600" u="sng" dirty="0">
                <a:solidFill>
                  <a:srgbClr val="C00000"/>
                </a:solidFill>
              </a:rPr>
              <a:t>:</a:t>
            </a:r>
            <a:endParaRPr lang="ru-RU" sz="3600" u="sng" dirty="0">
              <a:solidFill>
                <a:srgbClr val="C00000"/>
              </a:solidFill>
            </a:endParaRPr>
          </a:p>
          <a:p>
            <a:endParaRPr lang="ru-RU" dirty="0"/>
          </a:p>
          <a:p>
            <a:pPr>
              <a:buFont typeface="Wingdings" pitchFamily="2" charset="2"/>
              <a:buChar char="v"/>
            </a:pPr>
            <a:r>
              <a:rPr lang="ru-RU" sz="2400" b="1" i="1" dirty="0">
                <a:solidFill>
                  <a:schemeClr val="tx1"/>
                </a:solidFill>
              </a:rPr>
              <a:t>формирование начал экологической культуры</a:t>
            </a:r>
            <a:r>
              <a:rPr lang="en-US" sz="2400" b="1" i="1" dirty="0">
                <a:solidFill>
                  <a:schemeClr val="tx1"/>
                </a:solidFill>
              </a:rPr>
              <a:t>;</a:t>
            </a:r>
            <a:endParaRPr lang="ru-RU" sz="2400" b="1" i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i="1" dirty="0">
                <a:solidFill>
                  <a:schemeClr val="tx1"/>
                </a:solidFill>
              </a:rPr>
              <a:t>Содействовать умению  детей правильно строить взаимоотношения с окружающим его миром</a:t>
            </a:r>
            <a:r>
              <a:rPr lang="en-US" sz="2400" b="1" i="1" dirty="0">
                <a:solidFill>
                  <a:schemeClr val="tx1"/>
                </a:solidFill>
              </a:rPr>
              <a:t>;</a:t>
            </a:r>
            <a:endParaRPr lang="ru-RU" sz="2400" b="1" i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i="1" dirty="0">
                <a:solidFill>
                  <a:schemeClr val="tx1"/>
                </a:solidFill>
              </a:rPr>
              <a:t>формирование осознанно правильного отношения</a:t>
            </a:r>
          </a:p>
          <a:p>
            <a:r>
              <a:rPr lang="ru-RU" sz="2400" b="1" i="1" dirty="0">
                <a:solidFill>
                  <a:schemeClr val="tx1"/>
                </a:solidFill>
              </a:rPr>
              <a:t>    к явлениям, объектам живой и неживой природы,         которые составляют их  непосредственное окружение</a:t>
            </a:r>
            <a:r>
              <a:rPr lang="en-US" sz="2400" b="1" i="1" dirty="0">
                <a:solidFill>
                  <a:schemeClr val="tx1"/>
                </a:solidFill>
              </a:rPr>
              <a:t>;</a:t>
            </a:r>
            <a:endParaRPr lang="ru-RU" sz="2400" b="1" i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i="1" dirty="0">
                <a:solidFill>
                  <a:schemeClr val="tx1"/>
                </a:solidFill>
              </a:rPr>
              <a:t> изучение детьми объектов живой и неживой природы</a:t>
            </a:r>
            <a:r>
              <a:rPr lang="en-US" sz="2400" b="1" i="1" dirty="0">
                <a:solidFill>
                  <a:schemeClr val="tx1"/>
                </a:solidFill>
              </a:rPr>
              <a:t>;</a:t>
            </a:r>
            <a:endParaRPr lang="ru-RU" sz="2400" b="1" i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i="1" dirty="0">
                <a:solidFill>
                  <a:schemeClr val="tx1"/>
                </a:solidFill>
              </a:rPr>
              <a:t> познание живого во взаимосвязи со средой обитания </a:t>
            </a:r>
          </a:p>
          <a:p>
            <a:r>
              <a:rPr lang="ru-RU" sz="2400" b="1" i="1" dirty="0">
                <a:solidFill>
                  <a:schemeClr val="tx1"/>
                </a:solidFill>
              </a:rPr>
              <a:t>    и выработка на этой  основе  правильных форм     взаимодействия с ним.</a:t>
            </a:r>
          </a:p>
        </p:txBody>
      </p:sp>
      <p:pic>
        <p:nvPicPr>
          <p:cNvPr id="20482" name="Picture 2" descr="Узорная разделительная лин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8215370" cy="952500"/>
          </a:xfrm>
          <a:prstGeom prst="rect">
            <a:avLst/>
          </a:prstGeom>
          <a:noFill/>
        </p:spPr>
      </p:pic>
      <p:pic>
        <p:nvPicPr>
          <p:cNvPr id="20484" name="Picture 4" descr="Узорная разделительная лин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500034" y="5786454"/>
            <a:ext cx="8215370" cy="95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714380"/>
          </a:xfrm>
        </p:spPr>
        <p:txBody>
          <a:bodyPr>
            <a:normAutofit fontScale="90000"/>
          </a:bodyPr>
          <a:lstStyle/>
          <a:p>
            <a:pPr algn="l">
              <a:buFont typeface="Wingdings" pitchFamily="2" charset="2"/>
              <a:buChar char="Ø"/>
            </a:pP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en-US" dirty="0"/>
              <a:t>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br>
              <a:rPr lang="en-US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br>
              <a:rPr lang="en-US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br>
              <a:rPr lang="en-US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br>
              <a:rPr lang="en-US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br>
              <a:rPr lang="ru-RU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br>
              <a:rPr lang="ru-RU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br>
              <a:rPr lang="ru-RU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br>
              <a:rPr lang="ru-RU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br>
              <a:rPr lang="ru-RU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br>
              <a:rPr lang="ru-RU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br>
              <a:rPr lang="ru-RU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br>
              <a:rPr lang="ru-RU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br>
              <a:rPr lang="ru-RU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br>
              <a:rPr lang="ru-RU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br>
              <a:rPr lang="ru-RU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en-US" sz="31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-</a:t>
            </a:r>
            <a:r>
              <a:rPr lang="en-US" sz="31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31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формирование системы элементарных экологических знаний и представлений</a:t>
            </a:r>
            <a:r>
              <a:rPr lang="en-US" sz="31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;</a:t>
            </a:r>
            <a:br>
              <a:rPr lang="en-US" sz="31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en-US" sz="31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- </a:t>
            </a:r>
            <a:r>
              <a:rPr lang="ru-RU" sz="31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воспитание гуманного, бережного, эмоционально-положительного отношения к природе</a:t>
            </a:r>
            <a:r>
              <a:rPr lang="en-US" sz="31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;</a:t>
            </a:r>
            <a:br>
              <a:rPr lang="ru-RU" sz="31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ru-RU" sz="31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- развитие эстетических чувств  и ценностного отношения к окружающему миру</a:t>
            </a:r>
            <a:r>
              <a:rPr lang="en-US" sz="31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;</a:t>
            </a:r>
            <a:br>
              <a:rPr lang="en-US" sz="31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en-US" sz="31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- </a:t>
            </a:r>
            <a:r>
              <a:rPr lang="ru-RU" sz="31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формирование элементарных навыков рационального природопользования.</a:t>
            </a:r>
            <a:br>
              <a:rPr lang="en-US" sz="2000" dirty="0">
                <a:solidFill>
                  <a:srgbClr val="002060"/>
                </a:solidFill>
                <a:latin typeface="+mn-lt"/>
              </a:rPr>
            </a:br>
            <a:br>
              <a:rPr lang="en-US" sz="2000" dirty="0">
                <a:solidFill>
                  <a:srgbClr val="002060"/>
                </a:solidFill>
                <a:latin typeface="+mn-lt"/>
              </a:rPr>
            </a:br>
            <a:br>
              <a:rPr lang="en-US" sz="2000" dirty="0">
                <a:solidFill>
                  <a:srgbClr val="002060"/>
                </a:solidFill>
                <a:latin typeface="+mn-lt"/>
              </a:rPr>
            </a:br>
            <a:br>
              <a:rPr lang="ru-RU" dirty="0">
                <a:solidFill>
                  <a:srgbClr val="002060"/>
                </a:solidFill>
              </a:rPr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357166"/>
            <a:ext cx="816556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8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Задачи экологического воспитания</a:t>
            </a:r>
            <a:r>
              <a:rPr lang="en-US" sz="28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:</a:t>
            </a:r>
            <a:endParaRPr lang="ru-RU" sz="2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4320480" cy="1143000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sz="8000" b="1" dirty="0">
                <a:solidFill>
                  <a:srgbClr val="FF0000"/>
                </a:solidFill>
                <a:latin typeface="Monotype Corsiva" pitchFamily="66" charset="0"/>
              </a:rPr>
              <a:t>Разминка</a:t>
            </a:r>
          </a:p>
        </p:txBody>
      </p:sp>
      <p:pic>
        <p:nvPicPr>
          <p:cNvPr id="1026" name="Picture 2" descr="http://animashki.info/uploads/posts/2016-06/1465983435_230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1552223"/>
            <a:ext cx="4464496" cy="5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8338" y="3401174"/>
            <a:ext cx="500579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 </a:t>
            </a:r>
          </a:p>
          <a:p>
            <a:r>
              <a:rPr lang="ru-RU" sz="2800" dirty="0"/>
              <a:t>Назовите известные вам методические пособия для</a:t>
            </a:r>
          </a:p>
          <a:p>
            <a:r>
              <a:rPr lang="ru-RU" sz="2800" dirty="0"/>
              <a:t>решения задач экологического воспитания в ДОУ.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42976" y="571480"/>
            <a:ext cx="6876562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Методическое обеспечение</a:t>
            </a:r>
          </a:p>
          <a:p>
            <a:pPr marL="857250" indent="-857250" algn="ctr"/>
            <a:r>
              <a:rPr lang="ru-RU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</a:t>
            </a:r>
            <a:r>
              <a:rPr lang="ru-RU" sz="36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 развитию экологического</a:t>
            </a:r>
          </a:p>
          <a:p>
            <a:pPr marL="857250" indent="-857250" algn="ctr"/>
            <a:r>
              <a:rPr lang="ru-RU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воспитания с учетом ФГОС ДО</a:t>
            </a:r>
            <a:endParaRPr lang="ru-RU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857250" indent="-857250" algn="ctr">
              <a:buAutoNum type="romanUcPeriod"/>
            </a:pPr>
            <a:endParaRPr lang="ru-RU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0" name="Picture 2" descr="http://tmb.ucoz.net/assets/foto/logo/bibliotek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2204864"/>
            <a:ext cx="3810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476672"/>
            <a:ext cx="7286676" cy="11387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Методы,</a:t>
            </a: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используемые в ДОУ для</a:t>
            </a:r>
          </a:p>
          <a:p>
            <a:pPr algn="ctr"/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воспитания и образования детей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Блок-схема: альтернативный процесс 1"/>
          <p:cNvSpPr/>
          <p:nvPr/>
        </p:nvSpPr>
        <p:spPr>
          <a:xfrm>
            <a:off x="611560" y="2204864"/>
            <a:ext cx="3744416" cy="72008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/>
              <a:t>Наглядные</a:t>
            </a:r>
          </a:p>
          <a:p>
            <a:pPr algn="ctr"/>
            <a:endParaRPr lang="ru-RU" dirty="0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2519120" y="3353383"/>
            <a:ext cx="3744416" cy="72008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/>
              <a:t>Практические</a:t>
            </a:r>
          </a:p>
          <a:p>
            <a:pPr algn="ctr"/>
            <a:endParaRPr lang="ru-RU" dirty="0"/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4902400" y="4437112"/>
            <a:ext cx="3744416" cy="72008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/>
              <a:t>Словесные</a:t>
            </a:r>
          </a:p>
          <a:p>
            <a:pPr algn="ctr"/>
            <a:endParaRPr lang="ru-RU" dirty="0"/>
          </a:p>
        </p:txBody>
      </p:sp>
      <p:sp>
        <p:nvSpPr>
          <p:cNvPr id="4" name="Выгнутая вправо стрелка 3"/>
          <p:cNvSpPr/>
          <p:nvPr/>
        </p:nvSpPr>
        <p:spPr>
          <a:xfrm>
            <a:off x="4614938" y="2564904"/>
            <a:ext cx="1397222" cy="788479"/>
          </a:xfrm>
          <a:prstGeom prst="curved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право стрелка 8"/>
          <p:cNvSpPr/>
          <p:nvPr/>
        </p:nvSpPr>
        <p:spPr>
          <a:xfrm>
            <a:off x="6588224" y="3648633"/>
            <a:ext cx="1397222" cy="788479"/>
          </a:xfrm>
          <a:prstGeom prst="curved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AutoShape 2" descr="https://i.pinimg.com/736x/97/bc/f2/97bcf21727201a130cb529af91b699d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 descr="https://i.pinimg.com/736x/97/bc/f2/97bcf21727201a130cb529af91b699d6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https://i.pinimg.com/736x/97/bc/f2/97bcf21727201a130cb529af91b699d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59" b="89647" l="9922" r="8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19" y="2564905"/>
            <a:ext cx="4216970" cy="444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26900"/>
      </a:hlink>
      <a:folHlink>
        <a:srgbClr val="FBD5B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</TotalTime>
  <Words>477</Words>
  <Application>Microsoft Office PowerPoint</Application>
  <PresentationFormat>Экран (4:3)</PresentationFormat>
  <Paragraphs>81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Courier New</vt:lpstr>
      <vt:lpstr>Monotype Corsiva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  - формирование системы элементарных экологических знаний и представлений; - воспитание гуманного, бережного, эмоционально-положительного отношения к природе; - развитие эстетических чувств  и ценностного отношения к окружающему миру; - формирование элементарных навыков рационального природопользования.            </vt:lpstr>
      <vt:lpstr> Разминка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Роман Школа</cp:lastModifiedBy>
  <cp:revision>43</cp:revision>
  <dcterms:created xsi:type="dcterms:W3CDTF">2013-08-23T08:38:35Z</dcterms:created>
  <dcterms:modified xsi:type="dcterms:W3CDTF">2023-01-18T07:44:53Z</dcterms:modified>
</cp:coreProperties>
</file>