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86" r:id="rId2"/>
    <p:sldId id="260" r:id="rId3"/>
    <p:sldId id="285" r:id="rId4"/>
    <p:sldId id="284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68" r:id="rId17"/>
    <p:sldId id="280" r:id="rId18"/>
    <p:sldId id="281" r:id="rId19"/>
    <p:sldId id="282" r:id="rId20"/>
    <p:sldId id="283" r:id="rId21"/>
  </p:sldIdLst>
  <p:sldSz cx="9144000" cy="6858000" type="screen4x3"/>
  <p:notesSz cx="6858000" cy="9144000"/>
  <p:embeddedFontLst>
    <p:embeddedFont>
      <p:font typeface="Matilda" panose="020B0604020202020204" charset="0"/>
      <p:regular r:id="rId22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75F09"/>
    <a:srgbClr val="C85F08"/>
    <a:srgbClr val="A95007"/>
    <a:srgbClr val="2E6EBC"/>
    <a:srgbClr val="DF3C0F"/>
    <a:srgbClr val="6CA62C"/>
    <a:srgbClr val="E4931C"/>
    <a:srgbClr val="FFE89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>
            <a:normAutofit/>
          </a:bodyPr>
          <a:lstStyle/>
          <a:p>
            <a:r>
              <a:rPr lang="ru-RU" sz="2200" dirty="0">
                <a:latin typeface="Matilda" panose="020B0604020202020204" charset="0"/>
              </a:rPr>
              <a:t>муниципальное бюджетное дошкольное образовательное </a:t>
            </a:r>
            <a:r>
              <a:rPr lang="ru-RU" sz="2200" b="1" dirty="0">
                <a:latin typeface="Matilda" panose="020B0604020202020204" charset="0"/>
              </a:rPr>
              <a:t/>
            </a:r>
            <a:br>
              <a:rPr lang="ru-RU" sz="2200" b="1" dirty="0">
                <a:latin typeface="Matilda" panose="020B0604020202020204" charset="0"/>
              </a:rPr>
            </a:br>
            <a:r>
              <a:rPr lang="ru-RU" sz="2200" dirty="0">
                <a:latin typeface="Matilda" panose="020B0604020202020204" charset="0"/>
              </a:rPr>
              <a:t>учреждение детский сад №1 «Ромашка».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198884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rgbClr val="FF0000"/>
                </a:solidFill>
                <a:latin typeface="Matilda" charset="0"/>
              </a:rPr>
              <a:t>Педсовет: «Поиск эффективных методов осуществления экологического воспитания дошкольников в рамках ФГОС ДО»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подготовила: старший воспитатель </a:t>
            </a:r>
            <a:r>
              <a:rPr lang="ru-RU" dirty="0" err="1" smtClean="0"/>
              <a:t>Григоршак</a:t>
            </a:r>
            <a:r>
              <a:rPr lang="ru-RU" dirty="0" smtClean="0"/>
              <a:t> Н.В.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998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9552" y="548680"/>
            <a:ext cx="80230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Реализация Экологического воспитания </a:t>
            </a:r>
            <a:r>
              <a:rPr lang="ru-RU" sz="2000" b="1" dirty="0">
                <a:solidFill>
                  <a:srgbClr val="FF0000"/>
                </a:solidFill>
              </a:rPr>
              <a:t>в образовательных областях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3292" y="1256566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Социально-коммуникативное развитие</a:t>
            </a:r>
            <a:r>
              <a:rPr lang="ru-RU" dirty="0"/>
              <a:t> направлено </a:t>
            </a:r>
            <a:r>
              <a:rPr lang="ru-RU" u="sng" dirty="0"/>
              <a:t>на усвоение норм и ценностей, принятых в обществе</a:t>
            </a:r>
            <a:r>
              <a:rPr lang="ru-RU" dirty="0"/>
              <a:t>, </a:t>
            </a:r>
            <a:r>
              <a:rPr lang="ru-RU" u="sng" dirty="0"/>
              <a:t>включая моральные и нравственные ценности;</a:t>
            </a:r>
            <a:r>
              <a:rPr lang="ru-RU" dirty="0"/>
              <a:t> развитие общения и взаимодействия ребёнка со взрослыми и сверстниками; </a:t>
            </a:r>
            <a:r>
              <a:rPr lang="ru-RU" u="sng" dirty="0"/>
              <a:t>становление самостоятельности, целенаправленности и </a:t>
            </a:r>
            <a:r>
              <a:rPr lang="ru-RU" u="sng" dirty="0" err="1"/>
              <a:t>саморегуляции</a:t>
            </a:r>
            <a:r>
              <a:rPr lang="ru-RU" u="sng" dirty="0"/>
              <a:t> собственных действий</a:t>
            </a:r>
            <a:r>
              <a:rPr lang="ru-RU" dirty="0"/>
              <a:t>; </a:t>
            </a:r>
            <a:r>
              <a:rPr lang="ru-RU" u="sng" dirty="0"/>
              <a:t>развитие социального и эмоционального интеллекта, эмоциональной отзывчивости, сопереживания,</a:t>
            </a:r>
            <a:r>
              <a:rPr lang="ru-RU" dirty="0"/>
              <a:t> 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 </a:t>
            </a:r>
            <a:r>
              <a:rPr lang="ru-RU" u="sng" dirty="0"/>
              <a:t>формирование основ безопасного поведения в быту, социуме, природе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40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74345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Познавательное развитие</a:t>
            </a:r>
            <a:r>
              <a:rPr lang="ru-RU" dirty="0"/>
              <a:t> </a:t>
            </a:r>
            <a:r>
              <a:rPr lang="ru-RU" u="sng" dirty="0"/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</a:t>
            </a:r>
            <a:r>
              <a:rPr lang="ru-RU" dirty="0"/>
              <a:t> </a:t>
            </a:r>
            <a:r>
              <a:rPr lang="ru-RU" u="sng" dirty="0"/>
              <a:t>представлений о социокультурных ценностях нашего народа</a:t>
            </a:r>
            <a:r>
              <a:rPr lang="ru-RU" dirty="0"/>
              <a:t>, об отечественных традициях и праздниках, </a:t>
            </a:r>
            <a:r>
              <a:rPr lang="ru-RU" u="sng" dirty="0"/>
              <a:t>о планете Земля как общем доме людей, об особенностях её природы, </a:t>
            </a:r>
            <a:r>
              <a:rPr lang="ru-RU" dirty="0"/>
              <a:t>многообразии стран и народов мира.</a:t>
            </a:r>
          </a:p>
        </p:txBody>
      </p:sp>
    </p:spTree>
    <p:extLst>
      <p:ext uri="{BB962C8B-B14F-4D97-AF65-F5344CB8AC3E}">
        <p14:creationId xmlns:p14="http://schemas.microsoft.com/office/powerpoint/2010/main" val="147369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1714" y="474345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Познавательное развитие</a:t>
            </a:r>
            <a:r>
              <a:rPr lang="ru-RU" dirty="0"/>
              <a:t> </a:t>
            </a:r>
            <a:r>
              <a:rPr lang="ru-RU" u="sng" dirty="0"/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</a:t>
            </a:r>
            <a:r>
              <a:rPr lang="ru-RU" dirty="0"/>
              <a:t> </a:t>
            </a:r>
            <a:r>
              <a:rPr lang="ru-RU" u="sng" dirty="0"/>
              <a:t>представлений о социокультурных ценностях нашего народа</a:t>
            </a:r>
            <a:r>
              <a:rPr lang="ru-RU" dirty="0"/>
              <a:t>, об отечественных традициях и праздниках, </a:t>
            </a:r>
            <a:r>
              <a:rPr lang="ru-RU" u="sng" dirty="0"/>
              <a:t>о планете Земля как общем доме людей, об особенностях её природы, </a:t>
            </a:r>
            <a:r>
              <a:rPr lang="ru-RU" dirty="0"/>
              <a:t>многообразии стран и народов мира.</a:t>
            </a:r>
          </a:p>
        </p:txBody>
      </p:sp>
    </p:spTree>
    <p:extLst>
      <p:ext uri="{BB962C8B-B14F-4D97-AF65-F5344CB8AC3E}">
        <p14:creationId xmlns:p14="http://schemas.microsoft.com/office/powerpoint/2010/main" val="11294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36516" y="556637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Художественно-эстетическое</a:t>
            </a:r>
            <a:r>
              <a:rPr lang="ru-RU" dirty="0"/>
              <a:t> развитие предполагает развитие предпосылок </a:t>
            </a:r>
            <a:r>
              <a:rPr lang="ru-RU" u="sng" dirty="0"/>
              <a:t>ценностно-смыслового восприятия</a:t>
            </a:r>
            <a:r>
              <a:rPr lang="ru-RU" dirty="0"/>
              <a:t> и понимания произведений искусства (словесного, музыкального, изобразительного), </a:t>
            </a:r>
            <a:r>
              <a:rPr lang="ru-RU" u="sng" dirty="0"/>
              <a:t>мира природы;</a:t>
            </a:r>
            <a:r>
              <a:rPr lang="ru-RU" dirty="0"/>
              <a:t> </a:t>
            </a:r>
            <a:r>
              <a:rPr lang="ru-RU" u="sng" dirty="0"/>
              <a:t>становление эстетического отношения к окружающему миру</a:t>
            </a:r>
            <a:r>
              <a:rPr lang="ru-RU" dirty="0"/>
              <a:t>; формирование элементарных представлений о видах искусства; восприятие музыки, художественной литературы, фольклора; </a:t>
            </a:r>
            <a:r>
              <a:rPr lang="ru-RU" u="sng" dirty="0"/>
              <a:t>стимулирование сопереживания персонажам художественных произведений</a:t>
            </a:r>
            <a:r>
              <a:rPr lang="ru-RU" dirty="0"/>
              <a:t>; реализацию самостоятельной творческой деятельности детей (изобразительной, конструктивно-модельной, музыкальной и др.).</a:t>
            </a:r>
          </a:p>
        </p:txBody>
      </p:sp>
    </p:spTree>
    <p:extLst>
      <p:ext uri="{BB962C8B-B14F-4D97-AF65-F5344CB8AC3E}">
        <p14:creationId xmlns:p14="http://schemas.microsoft.com/office/powerpoint/2010/main" val="248985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55844" y="620688"/>
            <a:ext cx="810675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Физическое развитие</a:t>
            </a:r>
            <a:r>
              <a:rPr lang="ru-RU" dirty="0"/>
              <a:t> 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</a:t>
            </a:r>
            <a:r>
              <a:rPr lang="ru-RU" dirty="0" err="1"/>
              <a:t>саморегуляции</a:t>
            </a:r>
            <a:r>
              <a:rPr lang="ru-RU" dirty="0"/>
              <a:t> в двигательной сфере; </a:t>
            </a:r>
            <a:r>
              <a:rPr lang="ru-RU" u="sng" dirty="0"/>
              <a:t>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58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1714" y="335846"/>
            <a:ext cx="810675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Система знаний о природе для дошкольников должна включать: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Систему знаний о неживой природе, как среде обитания живых организмов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Систему знаний о живом организме как носителе жизни, его существенных признаках (целостности, системе потребностей и приспособлений к среде и т.д.)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Систему элементарных знаний о человеке как биосоциальном, духовном существе, живущем в условиях природной среды и взаимосвязанного с ней теснейшими узами;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Систему знаний о значении природы в жизни людей, раскрывающей ребенку многообразие ценностей природы – не только материальных, но и познавательных, эстетических и т.д.;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Систему элементарных знаний о взаимодействии человека и природы, включающую как содержательный, так и нормативный аспект этого взаимодействия.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39724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84784"/>
            <a:ext cx="84249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Это мы сможем дать детям с помощью </a:t>
            </a:r>
            <a:r>
              <a:rPr lang="ru-RU" sz="2000" b="1" dirty="0" err="1">
                <a:solidFill>
                  <a:srgbClr val="FF0000"/>
                </a:solidFill>
              </a:rPr>
              <a:t>Экологообразовательных</a:t>
            </a:r>
            <a:r>
              <a:rPr lang="ru-RU" sz="2000" b="1" dirty="0">
                <a:solidFill>
                  <a:srgbClr val="FF0000"/>
                </a:solidFill>
              </a:rPr>
              <a:t> технологии, которые включают в себя три </a:t>
            </a:r>
            <a:r>
              <a:rPr lang="ru-RU" sz="2000" b="1" dirty="0" smtClean="0">
                <a:solidFill>
                  <a:srgbClr val="FF0000"/>
                </a:solidFill>
              </a:rPr>
              <a:t>этапа:</a:t>
            </a:r>
            <a:endParaRPr lang="ru-RU" sz="2000" b="1" dirty="0">
              <a:solidFill>
                <a:srgbClr val="FF000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Непосредственный контакт с природным объектом (чувствование), задачей которого является освоение опыта в эмоционально-перцептивной сфере, формирование положительного отношения к природному объекту.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Ориентировка (сбор информации), задача которого состоит в накоплении экологических представлений и овладении способами оперирования ими.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Активное практическое взаимодействие с природным</a:t>
            </a:r>
            <a:br>
              <a:rPr lang="ru-RU" dirty="0"/>
            </a:br>
            <a:r>
              <a:rPr lang="ru-RU" dirty="0"/>
              <a:t>объектом, задачей которого является освоение опыта в поведенческо-</a:t>
            </a:r>
            <a:r>
              <a:rPr lang="ru-RU" dirty="0" err="1"/>
              <a:t>деятельностной</a:t>
            </a:r>
            <a:r>
              <a:rPr lang="ru-RU" dirty="0"/>
              <a:t> сфере, обогащение детских видов практической экологически ориентированной деятельности, расширение опыта экологического поведения в природе.</a:t>
            </a:r>
          </a:p>
        </p:txBody>
      </p:sp>
    </p:spTree>
    <p:extLst>
      <p:ext uri="{BB962C8B-B14F-4D97-AF65-F5344CB8AC3E}">
        <p14:creationId xmlns:p14="http://schemas.microsoft.com/office/powerpoint/2010/main" val="10565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83768" y="404664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Формы организации работы по экологическому образованию в детском саду по ФГОС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84784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/>
              <a:t>Центральная </a:t>
            </a:r>
            <a:r>
              <a:rPr lang="ru-RU" b="1" dirty="0" err="1"/>
              <a:t>психодидактическая</a:t>
            </a:r>
            <a:r>
              <a:rPr lang="ru-RU" b="1" dirty="0"/>
              <a:t> технология стандарта </a:t>
            </a:r>
            <a:r>
              <a:rPr lang="ru-RU" b="1" dirty="0" smtClean="0"/>
              <a:t>–это:</a:t>
            </a:r>
            <a:r>
              <a:rPr lang="ru-RU" b="1" dirty="0"/>
              <a:t> </a:t>
            </a:r>
            <a:endParaRPr lang="ru-RU" b="1" dirty="0" smtClean="0"/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/>
              <a:t>развивающее </a:t>
            </a:r>
            <a:r>
              <a:rPr lang="ru-RU" dirty="0"/>
              <a:t>взаимодействие ребёнка со взрослыми и со сверстниками, а не только одностороннее воздействие на ребёнка. Разработанный стандарт не допускает переноса учебно-дисциплинарной модели образования на жизнь ребёнка дошкольного возраста.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 в форме творческой активности, обеспечивающей художественно-эстетическое развитие ребенка. Конкретное содержание указанных образовательных областей  может реализовываться в различных видах деятельности (общении, игре, познавательно-исследовательской деятельности - как сквозных механизмах развития ребенка в раннем возрасте (1 год - 3 года) - предметная деятельность и игры с составными и динамическими игрушками; экспериментирование с материалами и веществами (песок, вода, тесто и пр.),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для детей дошкольного возраста (3 года - 8 лет) познавательно-исследовательская (исследования объектов окружающего мира и экспериментирования с ними)</a:t>
            </a:r>
          </a:p>
        </p:txBody>
      </p:sp>
    </p:spTree>
    <p:extLst>
      <p:ext uri="{BB962C8B-B14F-4D97-AF65-F5344CB8AC3E}">
        <p14:creationId xmlns:p14="http://schemas.microsoft.com/office/powerpoint/2010/main" val="63707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476672"/>
            <a:ext cx="6462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программе «От рождения до школы»  (под ред.</a:t>
            </a:r>
            <a:r>
              <a:rPr lang="ru-RU" b="1" i="1" dirty="0"/>
              <a:t> Н. Е. Вераксы; Т. С. Комаровой</a:t>
            </a:r>
            <a:r>
              <a:rPr lang="ru-RU" dirty="0"/>
              <a:t>)</a:t>
            </a:r>
          </a:p>
          <a:p>
            <a:r>
              <a:rPr lang="ru-RU" dirty="0"/>
              <a:t>в разделе образовательная работа предлагается использовать следующие формы работы: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44824"/>
            <a:ext cx="4536504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игры </a:t>
            </a:r>
            <a:r>
              <a:rPr lang="ru-RU" dirty="0"/>
              <a:t>дидактические, дидактические с элементами движения, сюжетно-ролевые, подвижные, психологические, музыкальные, хороводные, театрализованные, игры-драматизации, игры на прогулке, подвижные игры имитационного характера;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1844824"/>
            <a:ext cx="3600400" cy="9092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просмотр и обсуждение </a:t>
            </a:r>
            <a:r>
              <a:rPr lang="ru-RU" dirty="0"/>
              <a:t>мультфильмов, видеофильмов, телепередач;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975717" y="2888940"/>
            <a:ext cx="3772747" cy="17641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чтение и обсуждение </a:t>
            </a:r>
            <a:r>
              <a:rPr lang="ru-RU" dirty="0"/>
              <a:t>программных произведений разных жанров, чтение, рассматривание и обсуждение познавательных и художественных книг, детских иллюстрированных энциклопедий;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9626" y="4077072"/>
            <a:ext cx="4316390" cy="2304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создание ситуаций </a:t>
            </a:r>
            <a:r>
              <a:rPr lang="ru-RU" dirty="0"/>
              <a:t>педагогических, морального выбора; беседы социально- нравственного содержания, специальные рассказы воспитателя детям об интересных фактах и событиях, о выходе из трудных житейских ситуаций, ситуативные разговоры с детьми;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18214" y="4869160"/>
            <a:ext cx="3600400" cy="1152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наблюдения </a:t>
            </a:r>
            <a:r>
              <a:rPr lang="ru-RU" dirty="0"/>
              <a:t>за трудом взрослых, за природой, на прогулке; сезонные наблюдения;</a:t>
            </a:r>
          </a:p>
        </p:txBody>
      </p:sp>
    </p:spTree>
    <p:extLst>
      <p:ext uri="{BB962C8B-B14F-4D97-AF65-F5344CB8AC3E}">
        <p14:creationId xmlns:p14="http://schemas.microsoft.com/office/powerpoint/2010/main" val="169052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241" y="2132856"/>
            <a:ext cx="4536504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изготовление </a:t>
            </a:r>
            <a:r>
              <a:rPr lang="ru-RU" dirty="0"/>
              <a:t>предметов для игр, познавательно-исследовательской деятельности; создание макетов, коллекций и их оформление, изготовление украшений для группового помещения к праздникам, сувениров; украшение предметов для личного пользования;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332656"/>
            <a:ext cx="4536504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проектная деятельность, </a:t>
            </a:r>
            <a:r>
              <a:rPr lang="ru-RU" dirty="0"/>
              <a:t>познавательно-исследовательская деятельность, экспериментирование, конструирование;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1340768"/>
            <a:ext cx="3744416" cy="2880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оформление выставок </a:t>
            </a:r>
            <a:r>
              <a:rPr lang="ru-RU" dirty="0"/>
              <a:t>работ народных мастеров, произведений декоративно- прикладного искусства, книг с иллюстрациями, репродукций произведений живописи и пр.;</a:t>
            </a:r>
          </a:p>
          <a:p>
            <a:r>
              <a:rPr lang="ru-RU" dirty="0"/>
              <a:t>    тематических выставок (по временам года, настроению и др.), выставок детского творчества, уголков природы;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7844" y="4293096"/>
            <a:ext cx="4536504" cy="20882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 err="1"/>
              <a:t>инсценирование</a:t>
            </a:r>
            <a:r>
              <a:rPr lang="ru-RU" b="1" dirty="0"/>
              <a:t> и драматизация </a:t>
            </a:r>
            <a:r>
              <a:rPr lang="ru-RU" dirty="0"/>
              <a:t>отрывков из сказок, разучивание стихотворений, развитие артистических способностей в подвижных играх имитационного характера;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18386" y="1160748"/>
            <a:ext cx="3528392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викторины, </a:t>
            </a:r>
            <a:r>
              <a:rPr lang="ru-RU" dirty="0"/>
              <a:t>сочинение загадок;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4293096"/>
            <a:ext cx="3744416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b="1" dirty="0"/>
              <a:t>рассматривание и обсуждение </a:t>
            </a:r>
            <a:r>
              <a:rPr lang="ru-RU" dirty="0"/>
              <a:t>предметных и сюжетных картинок, иллюстраций к знакомым сказкам и </a:t>
            </a:r>
            <a:r>
              <a:rPr lang="ru-RU" dirty="0" err="1"/>
              <a:t>потешкам</a:t>
            </a:r>
            <a:r>
              <a:rPr lang="ru-RU" dirty="0"/>
              <a:t>, игрушек, эстетически привлекательных предметов (деревьев, цветов, предметов быта и пр.), </a:t>
            </a:r>
            <a:r>
              <a:rPr lang="ru-RU" dirty="0" smtClean="0"/>
              <a:t>и </a:t>
            </a:r>
            <a:r>
              <a:rPr lang="ru-RU" dirty="0"/>
              <a:t>т.д.</a:t>
            </a:r>
          </a:p>
        </p:txBody>
      </p:sp>
    </p:spTree>
    <p:extLst>
      <p:ext uri="{BB962C8B-B14F-4D97-AF65-F5344CB8AC3E}">
        <p14:creationId xmlns:p14="http://schemas.microsoft.com/office/powerpoint/2010/main" val="221795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7006" y="620688"/>
            <a:ext cx="7920880" cy="82809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u="sng" dirty="0" smtClean="0">
                <a:solidFill>
                  <a:srgbClr val="009900"/>
                </a:solidFill>
                <a:latin typeface="Matilda" charset="0"/>
              </a:rPr>
              <a:t>Форма </a:t>
            </a:r>
            <a:r>
              <a:rPr lang="ru-RU" sz="2800" b="1" u="sng" dirty="0">
                <a:solidFill>
                  <a:srgbClr val="009900"/>
                </a:solidFill>
                <a:latin typeface="Matilda" charset="0"/>
              </a:rPr>
              <a:t>проведения </a:t>
            </a:r>
            <a:r>
              <a:rPr lang="ru-RU" sz="2800" b="1" dirty="0" smtClean="0">
                <a:solidFill>
                  <a:srgbClr val="009900"/>
                </a:solidFill>
                <a:latin typeface="Matilda" charset="0"/>
              </a:rPr>
              <a:t>– </a:t>
            </a:r>
            <a:r>
              <a:rPr lang="ru-RU" sz="2800" b="1" dirty="0">
                <a:solidFill>
                  <a:srgbClr val="009900"/>
                </a:solidFill>
                <a:latin typeface="Matilda" charset="0"/>
              </a:rPr>
              <a:t>деловая </a:t>
            </a:r>
            <a:r>
              <a:rPr lang="ru-RU" sz="2800" b="1" dirty="0" smtClean="0">
                <a:solidFill>
                  <a:srgbClr val="009900"/>
                </a:solidFill>
                <a:latin typeface="Matilda" charset="0"/>
              </a:rPr>
              <a:t>игра</a:t>
            </a:r>
            <a:endParaRPr lang="ru-RU" sz="2800" b="1" dirty="0">
              <a:solidFill>
                <a:srgbClr val="009900"/>
              </a:solidFill>
              <a:latin typeface="Matilda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38217" y="1488326"/>
            <a:ext cx="81384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Matilda" charset="0"/>
              </a:rPr>
              <a:t>Цель работы: </a:t>
            </a:r>
          </a:p>
          <a:p>
            <a:r>
              <a:rPr lang="ru-RU" sz="2400" b="1" dirty="0">
                <a:latin typeface="Matilda" charset="0"/>
              </a:rPr>
              <a:t>Дать практическую направленность экологическим знаниям воспитателей; совершенствовать работу в детском саду по формированию у дошкольников основ экологической культуры.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0722" y="1484784"/>
            <a:ext cx="64087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9900"/>
                </a:solidFill>
                <a:latin typeface="Matilda" charset="0"/>
              </a:rPr>
              <a:t>На дошкольном этапе экологического образования важно, чтобы общение детей с природой было радостным, что послужит основой для развития чувства доброты, гуманности и понимания ценности жизни, целостности мира </a:t>
            </a:r>
            <a:r>
              <a:rPr lang="ru-RU" sz="3200" b="1" dirty="0" smtClean="0">
                <a:solidFill>
                  <a:srgbClr val="009900"/>
                </a:solidFill>
                <a:latin typeface="Matilda" charset="0"/>
              </a:rPr>
              <a:t>природы.</a:t>
            </a:r>
            <a:endParaRPr lang="ru-RU" sz="3200" b="1" dirty="0">
              <a:solidFill>
                <a:srgbClr val="009900"/>
              </a:solidFill>
              <a:latin typeface="Matild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4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76672"/>
            <a:ext cx="748883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FF0000"/>
                </a:solidFill>
              </a:rPr>
              <a:t>Повестка дня:</a:t>
            </a:r>
          </a:p>
          <a:p>
            <a:pPr lvl="0"/>
            <a:r>
              <a:rPr lang="ru-RU" dirty="0" smtClean="0"/>
              <a:t>1. Выполнение </a:t>
            </a:r>
            <a:r>
              <a:rPr lang="ru-RU" dirty="0"/>
              <a:t>решений предыдущего педсовета- Рвачёва Н.Ю.</a:t>
            </a:r>
          </a:p>
          <a:p>
            <a:pPr lvl="0"/>
            <a:r>
              <a:rPr lang="ru-RU" dirty="0" smtClean="0"/>
              <a:t>2. «Актуальность </a:t>
            </a:r>
            <a:r>
              <a:rPr lang="ru-RU" dirty="0"/>
              <a:t>экологического развития дошкольников» - Григоршак Н.В.</a:t>
            </a:r>
          </a:p>
          <a:p>
            <a:pPr lvl="0"/>
            <a:r>
              <a:rPr lang="ru-RU" dirty="0" smtClean="0"/>
              <a:t>3. «Экологическая </a:t>
            </a:r>
            <a:r>
              <a:rPr lang="ru-RU" dirty="0"/>
              <a:t>гостиная» - деловая игра – Самсонова С.В..</a:t>
            </a:r>
          </a:p>
          <a:p>
            <a:pPr lvl="0"/>
            <a:r>
              <a:rPr lang="ru-RU" dirty="0" smtClean="0"/>
              <a:t>4. Мастер-класс </a:t>
            </a:r>
            <a:r>
              <a:rPr lang="ru-RU" dirty="0"/>
              <a:t>для воспитателей «Путешествие в экологию» - Буйновская И.В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Трибуна </a:t>
            </a:r>
            <a:r>
              <a:rPr lang="ru-RU" dirty="0"/>
              <a:t>опыта: «Работы  педагогов ДОУ по формированию основ экологического воспитания дошкольников» - педагоги ДОУ</a:t>
            </a:r>
            <a:r>
              <a:rPr lang="ru-RU" dirty="0" smtClean="0"/>
              <a:t>.</a:t>
            </a:r>
            <a:endParaRPr lang="ru-RU" dirty="0"/>
          </a:p>
          <a:p>
            <a:pPr lvl="0"/>
            <a:r>
              <a:rPr lang="ru-RU" dirty="0" smtClean="0"/>
              <a:t>6. «Организация </a:t>
            </a:r>
            <a:r>
              <a:rPr lang="ru-RU" dirty="0"/>
              <a:t>экологического образования в ДОУ» - итоги тематического контроля – Рвачёва Н.Ю..  </a:t>
            </a:r>
          </a:p>
          <a:p>
            <a:pPr lvl="0"/>
            <a:r>
              <a:rPr lang="ru-RU" smtClean="0"/>
              <a:t>7. </a:t>
            </a:r>
            <a:r>
              <a:rPr lang="ru-RU" dirty="0" smtClean="0"/>
              <a:t>Аукцион </a:t>
            </a:r>
            <a:r>
              <a:rPr lang="ru-RU" dirty="0"/>
              <a:t>игр и пособий – педагоги ДОУ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964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1200" normalizeH="0" baseline="0" noProof="0" dirty="0" smtClean="0">
                <a:ln w="9525">
                  <a:noFill/>
                </a:ln>
                <a:solidFill>
                  <a:srgbClr val="0099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Matilda" pitchFamily="2" charset="0"/>
                <a:ea typeface="+mj-ea"/>
                <a:cs typeface="+mj-cs"/>
              </a:rPr>
              <a:t>Экологическое воспитание в детском саду в соответствии  с ФГОС ДО</a:t>
            </a:r>
            <a:endParaRPr kumimoji="0" lang="ru-RU" sz="5400" b="1" i="0" u="none" strike="noStrike" kern="1200" normalizeH="0" baseline="0" noProof="0" dirty="0">
              <a:ln w="9525">
                <a:noFill/>
              </a:ln>
              <a:solidFill>
                <a:srgbClr val="0099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Matilda" pitchFamily="2" charset="0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41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Matilda" charset="0"/>
              </a:rPr>
              <a:t>Основные вопросы которые мы сегодня будем рассматривать </a:t>
            </a:r>
            <a:r>
              <a:rPr lang="ru-RU" sz="2800" b="1" dirty="0" smtClean="0">
                <a:solidFill>
                  <a:srgbClr val="FF0000"/>
                </a:solidFill>
                <a:latin typeface="Matilda" charset="0"/>
              </a:rPr>
              <a:t>это:</a:t>
            </a:r>
            <a:endParaRPr lang="ru-RU" sz="2800" b="1" dirty="0">
              <a:solidFill>
                <a:srgbClr val="FF0000"/>
              </a:solidFill>
              <a:latin typeface="Matilda" charset="0"/>
            </a:endParaRPr>
          </a:p>
          <a:p>
            <a:r>
              <a:rPr lang="ru-RU" sz="2800" dirty="0">
                <a:latin typeface="Matilda" charset="0"/>
              </a:rPr>
              <a:t>1.Нужно ли экологически воспитывать детей дошкольного возраста?</a:t>
            </a:r>
          </a:p>
          <a:p>
            <a:r>
              <a:rPr lang="ru-RU" sz="2800" dirty="0">
                <a:latin typeface="Matilda" charset="0"/>
              </a:rPr>
              <a:t>2.Занимаются ли сегодня экологическим воспитанием детей в ДОО?</a:t>
            </a:r>
          </a:p>
          <a:p>
            <a:r>
              <a:rPr lang="ru-RU" sz="2800" dirty="0">
                <a:latin typeface="Matilda" charset="0"/>
              </a:rPr>
              <a:t>3.Предусматривают ли ФГОС экологическое образование в детском саду?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8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812611"/>
            <a:ext cx="75608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009900"/>
                </a:solidFill>
                <a:latin typeface="Matilda" charset="0"/>
              </a:rPr>
              <a:t>Цель экологического образования в ДОУ является</a:t>
            </a:r>
            <a:endParaRPr lang="ru-RU" sz="3200" b="1" dirty="0">
              <a:solidFill>
                <a:srgbClr val="009900"/>
              </a:solidFill>
              <a:latin typeface="Matilda" charset="0"/>
            </a:endParaRPr>
          </a:p>
          <a:p>
            <a:pPr algn="ctr"/>
            <a:endParaRPr lang="ru-RU" sz="3200" b="1" dirty="0" smtClean="0">
              <a:solidFill>
                <a:srgbClr val="009900"/>
              </a:solidFill>
              <a:latin typeface="Matilda" charset="0"/>
            </a:endParaRPr>
          </a:p>
          <a:p>
            <a:pPr algn="ctr"/>
            <a:r>
              <a:rPr lang="ru-RU" sz="3200" b="1" dirty="0" smtClean="0">
                <a:solidFill>
                  <a:srgbClr val="009900"/>
                </a:solidFill>
                <a:latin typeface="Matilda" charset="0"/>
              </a:rPr>
              <a:t>Формирование </a:t>
            </a:r>
            <a:r>
              <a:rPr lang="ru-RU" sz="3200" b="1" dirty="0">
                <a:solidFill>
                  <a:srgbClr val="009900"/>
                </a:solidFill>
                <a:latin typeface="Matilda" charset="0"/>
              </a:rPr>
              <a:t>экологически воспитанной </a:t>
            </a:r>
            <a:r>
              <a:rPr lang="ru-RU" sz="3200" b="1" dirty="0" smtClean="0">
                <a:solidFill>
                  <a:srgbClr val="009900"/>
                </a:solidFill>
                <a:latin typeface="Matilda" charset="0"/>
              </a:rPr>
              <a:t>личности.</a:t>
            </a:r>
            <a:endParaRPr lang="ru-RU" sz="3200" b="1" dirty="0">
              <a:solidFill>
                <a:srgbClr val="009900"/>
              </a:solidFill>
              <a:latin typeface="Matild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59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81746" y="548680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9900"/>
                </a:solidFill>
                <a:latin typeface="Matilda" charset="0"/>
              </a:rPr>
              <a:t>Характеристика</a:t>
            </a:r>
            <a:r>
              <a:rPr lang="ru-RU" sz="3200" b="1" dirty="0">
                <a:solidFill>
                  <a:srgbClr val="009900"/>
                </a:solidFill>
                <a:latin typeface="Matilda" charset="0"/>
              </a:rPr>
              <a:t> экологической культуры личности</a:t>
            </a:r>
            <a:r>
              <a:rPr lang="ru-RU" sz="2400" b="1" dirty="0">
                <a:solidFill>
                  <a:srgbClr val="009900"/>
                </a:solidFill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1714" y="1448780"/>
            <a:ext cx="3024336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Экологическое восприятие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77818" y="2132856"/>
            <a:ext cx="302433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Экологическое мышление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89986" y="2779955"/>
            <a:ext cx="3024336" cy="7920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Экологическое чувствование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02154" y="3492658"/>
            <a:ext cx="3024336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Экологические знания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98386" y="4285264"/>
            <a:ext cx="3024336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Экологическое отношение</a:t>
            </a:r>
            <a:endParaRPr lang="ru-RU" dirty="0"/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3779912" y="1844824"/>
            <a:ext cx="1296144" cy="576064"/>
          </a:xfrm>
          <a:prstGeom prst="curved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114322" y="3204626"/>
            <a:ext cx="1296144" cy="576064"/>
          </a:xfrm>
          <a:prstGeom prst="curved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7426578" y="3996714"/>
            <a:ext cx="1296144" cy="576064"/>
          </a:xfrm>
          <a:prstGeom prst="curved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4602154" y="2528900"/>
            <a:ext cx="1296144" cy="576064"/>
          </a:xfrm>
          <a:prstGeom prst="curvedLef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641714" y="335846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FF0000"/>
                </a:solidFill>
              </a:rPr>
              <a:t>ФГОС о познании природы детьми</a:t>
            </a:r>
            <a:endParaRPr lang="ru-RU" sz="2000" b="1" dirty="0">
              <a:solidFill>
                <a:srgbClr val="FF0000"/>
              </a:solidFill>
            </a:endParaRPr>
          </a:p>
          <a:p>
            <a:pPr lvl="0"/>
            <a:r>
              <a:rPr lang="ru-RU" dirty="0" smtClean="0"/>
              <a:t>- Важным </a:t>
            </a:r>
            <a:r>
              <a:rPr lang="ru-RU" dirty="0"/>
              <a:t>положением Стандарта являются целевые ориентиры, которые определяются документом как «возможные достижения ребенка» - не обязательные, но возможные и желательные достижения в его интеллектуальном и личностном развитии.</a:t>
            </a:r>
          </a:p>
          <a:p>
            <a:pPr lvl="0"/>
            <a:r>
              <a:rPr lang="ru-RU" dirty="0"/>
              <a:t> </a:t>
            </a:r>
            <a:r>
              <a:rPr lang="ru-RU" dirty="0" smtClean="0"/>
              <a:t>- Достижения </a:t>
            </a:r>
            <a:r>
              <a:rPr lang="ru-RU" dirty="0"/>
              <a:t>в общении с природой сформулированы следующим образом: «Ребенок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природы... склонен наблюдать, экспериментировать. Обладает начальными знаниями о себе, природном и социальном мире... Обладает элементарными представлениями из области живой природы, естествознания». Под эти формулировки и развертывается система экологического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35632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41714" y="1412776"/>
            <a:ext cx="7920880" cy="165618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24128" y="5733256"/>
            <a:ext cx="3024336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48779" y="692696"/>
            <a:ext cx="810675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FF0000"/>
                </a:solidFill>
              </a:rPr>
              <a:t>Пути реализации экологического образования в соответствии с ФГОС</a:t>
            </a:r>
            <a:endParaRPr lang="ru-RU" sz="2000" b="1" dirty="0">
              <a:solidFill>
                <a:srgbClr val="FF0000"/>
              </a:solidFill>
            </a:endParaRPr>
          </a:p>
          <a:p>
            <a:pPr lvl="0"/>
            <a:r>
              <a:rPr lang="ru-RU" dirty="0"/>
              <a:t>Экологическое воспитание дошкольников в соответствии с ФГОС ДО может быть реализовано двумя путями: через основную программу, которую разрабатывает само учреждение, опираясь на ту или другую примерную образовательную программу (на нее отводится 60% учебного времени), или через парциальную программу, которая дополняет основную и может рассчитывать на 40% учебного времени. И в том, и в другом случае экологическое воспитание детей осуществляется в системе на протяжении всего учебного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31531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617</Words>
  <Application>Microsoft Office PowerPoint</Application>
  <PresentationFormat>Экран (4:3)</PresentationFormat>
  <Paragraphs>69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Matilda</vt:lpstr>
      <vt:lpstr>Times New Roman</vt:lpstr>
      <vt:lpstr>Wingdings</vt:lpstr>
      <vt:lpstr>Тема Office</vt:lpstr>
      <vt:lpstr>муниципальное бюджетное дошкольное образовательное  учреждение детский сад №1 «Ромашка».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95</cp:revision>
  <dcterms:created xsi:type="dcterms:W3CDTF">2013-08-23T08:38:35Z</dcterms:created>
  <dcterms:modified xsi:type="dcterms:W3CDTF">2018-01-15T13:04:23Z</dcterms:modified>
</cp:coreProperties>
</file>