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73" r:id="rId7"/>
    <p:sldId id="265" r:id="rId8"/>
    <p:sldId id="267" r:id="rId9"/>
    <p:sldId id="268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2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1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2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1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8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1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CFDC-F991-4A48-8757-45ED2B1EC79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1BA2-25E3-4A41-9F56-E2853E66B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4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0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2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3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4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5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6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7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8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9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16185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85403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Современные требования к планированию образовательной деятельности в соответствии с ФГОС  дошкольного образования.</a:t>
            </a:r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r>
              <a:rPr lang="ru-RU" sz="2000" b="1" dirty="0" smtClean="0"/>
              <a:t>Подготовила: старший </a:t>
            </a:r>
          </a:p>
          <a:p>
            <a:pPr algn="r"/>
            <a:r>
              <a:rPr lang="ru-RU" sz="2000" b="1" dirty="0" smtClean="0"/>
              <a:t>воспитатель МБДОУ ЦРР – </a:t>
            </a:r>
          </a:p>
          <a:p>
            <a:pPr algn="r"/>
            <a:r>
              <a:rPr lang="ru-RU" sz="2000" b="1" dirty="0" smtClean="0"/>
              <a:t>детского сада №1 «Ромашка»</a:t>
            </a:r>
          </a:p>
          <a:p>
            <a:pPr algn="r"/>
            <a:r>
              <a:rPr lang="ru-RU" sz="2000" b="1" dirty="0" smtClean="0"/>
              <a:t>Григоршак Н.В.</a:t>
            </a:r>
            <a:endParaRPr lang="ru-RU" sz="2000" dirty="0"/>
          </a:p>
        </p:txBody>
      </p:sp>
      <p:pic>
        <p:nvPicPr>
          <p:cNvPr id="1032" name="Picture 8" descr="D:\Мои документы\фото  все\педчасы\DSC03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4" y="3618022"/>
            <a:ext cx="3888072" cy="2916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243504"/>
              </p:ext>
            </p:extLst>
          </p:nvPr>
        </p:nvGraphicFramePr>
        <p:xfrm>
          <a:off x="251520" y="171901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71901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188640"/>
            <a:ext cx="84249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Предпосылки </a:t>
            </a:r>
            <a:r>
              <a:rPr lang="ru-RU" sz="3200" b="1" dirty="0">
                <a:solidFill>
                  <a:srgbClr val="0000FF"/>
                </a:solidFill>
              </a:rPr>
              <a:t>для написания рабочей </a:t>
            </a:r>
            <a:r>
              <a:rPr lang="ru-RU" sz="3200" b="1" dirty="0" smtClean="0">
                <a:solidFill>
                  <a:srgbClr val="0000FF"/>
                </a:solidFill>
              </a:rPr>
              <a:t> программы</a:t>
            </a:r>
          </a:p>
          <a:p>
            <a:r>
              <a:rPr lang="ru-RU" sz="2200" dirty="0" smtClean="0"/>
              <a:t>Педагог</a:t>
            </a:r>
            <a:r>
              <a:rPr lang="ru-RU" sz="2200" dirty="0"/>
              <a:t>, приступающий к составлению рабочей программы, должен не только знать ее структуру, уметь проектировать этапы ее реализации, но и быть </a:t>
            </a:r>
            <a:r>
              <a:rPr lang="ru-RU" sz="2200" dirty="0" smtClean="0"/>
              <a:t>способным</a:t>
            </a:r>
            <a:r>
              <a:rPr lang="ru-RU" sz="2200" dirty="0"/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анализировать </a:t>
            </a:r>
            <a:r>
              <a:rPr lang="ru-RU" sz="2200" dirty="0"/>
              <a:t>собственную деятельность в контексте современного этапа развития </a:t>
            </a:r>
            <a:r>
              <a:rPr lang="ru-RU" sz="2200" b="1" dirty="0"/>
              <a:t>дошкольного образования</a:t>
            </a:r>
            <a:r>
              <a:rPr lang="ru-RU" sz="2200" dirty="0"/>
              <a:t>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1268" name="Picture 4" descr="D:\Мои документы\фото  все\педчасы\DSC038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45" y="3754895"/>
            <a:ext cx="3959123" cy="2969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780928"/>
            <a:ext cx="54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/>
              <a:t>определять направленность рабочей программы, ее назначение и функции; </a:t>
            </a:r>
            <a:endParaRPr lang="ru-RU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грамотно </a:t>
            </a:r>
            <a:r>
              <a:rPr lang="ru-RU" sz="2200" dirty="0"/>
              <a:t>выбирать форму предъявления содержания рабочей программы, учитывать </a:t>
            </a:r>
            <a:r>
              <a:rPr lang="ru-RU" sz="2200" b="1" dirty="0"/>
              <a:t>педагогические технологии</a:t>
            </a:r>
            <a:r>
              <a:rPr lang="ru-RU" sz="2200" dirty="0"/>
              <a:t>, рекомендуемые к реализации в </a:t>
            </a:r>
            <a:r>
              <a:rPr lang="ru-RU" sz="2200" b="1" dirty="0"/>
              <a:t>образовательных программах</a:t>
            </a:r>
            <a:r>
              <a:rPr lang="ru-RU" sz="2200" dirty="0"/>
              <a:t>; </a:t>
            </a:r>
            <a:endParaRPr lang="ru-RU" sz="22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/>
              <a:t>представлять </a:t>
            </a:r>
            <a:r>
              <a:rPr lang="ru-RU" sz="2200" dirty="0"/>
              <a:t>прогнозируемые результаты реализации рабочей программы. 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164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26238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3265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Ожидаемые изменения </a:t>
            </a:r>
            <a:r>
              <a:rPr lang="ru-RU" sz="2400" b="1" dirty="0">
                <a:solidFill>
                  <a:srgbClr val="FF3399"/>
                </a:solidFill>
              </a:rPr>
              <a:t>в профессиональной деятельности педагога при условии разработки данного документа </a:t>
            </a:r>
            <a:r>
              <a:rPr lang="ru-RU" sz="2400" b="1" dirty="0" smtClean="0">
                <a:solidFill>
                  <a:srgbClr val="FF3399"/>
                </a:solidFill>
              </a:rPr>
              <a:t>: </a:t>
            </a:r>
            <a:r>
              <a:rPr lang="ru-RU" sz="2400" b="1" dirty="0">
                <a:solidFill>
                  <a:srgbClr val="FF3399"/>
                </a:solidFill>
              </a:rPr>
              <a:t/>
            </a:r>
            <a:br>
              <a:rPr lang="ru-RU" sz="2400" b="1" dirty="0">
                <a:solidFill>
                  <a:srgbClr val="FF3399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способность рационально организовывать образовательный процесс, оптимально соотносить разные виды и содержание детской деятельности в соответствии с интересами воспитанников;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возможность определять направление развития каждого </a:t>
            </a:r>
            <a:r>
              <a:rPr lang="ru-RU" sz="2000" b="1" dirty="0"/>
              <a:t>ребенка</a:t>
            </a:r>
            <a:r>
              <a:rPr lang="ru-RU" sz="2000" dirty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реализацию субъектной позиции по отношению к воспитанникам и их </a:t>
            </a:r>
            <a:r>
              <a:rPr lang="ru-RU" sz="2000" b="1" dirty="0"/>
              <a:t>родителям</a:t>
            </a:r>
            <a:r>
              <a:rPr lang="ru-RU" sz="2000" dirty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творческий подход к осуществлению профессиональной деятельности;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необходимую и достаточную степень свободы выбора воспитанниками способов общения и поведения;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возможность управлять образовательным процессом, использовать самостоятельно выбранные технологии и методы, способы, направленные на развитие детей, и осуществлять рефлексию профессиональной деятельности;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способность видеть проблему и решать ее по собственному замыслу (основание для </a:t>
            </a:r>
            <a:r>
              <a:rPr lang="ru-RU" sz="2000" b="1" dirty="0"/>
              <a:t>аттестации педагога</a:t>
            </a:r>
            <a:r>
              <a:rPr lang="ru-RU" sz="2000" dirty="0"/>
              <a:t>, определение компетентности его </a:t>
            </a:r>
          </a:p>
          <a:p>
            <a:r>
              <a:rPr lang="ru-RU" sz="2000" dirty="0"/>
              <a:t>профессионального развития).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11096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332656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Функции рабочей программы: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u="sng" dirty="0"/>
              <a:t>Нормативная:</a:t>
            </a:r>
            <a:r>
              <a:rPr lang="ru-RU" sz="2400" dirty="0"/>
              <a:t> программа является документом, обязательным для исполнения;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u="sng" dirty="0"/>
              <a:t>Целеполагания:</a:t>
            </a:r>
            <a:r>
              <a:rPr lang="ru-RU" sz="2400" dirty="0"/>
              <a:t> программа определяет цели и задачи реализации образовательных областей;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u="sng" dirty="0"/>
              <a:t>Процессуальная: </a:t>
            </a:r>
            <a:r>
              <a:rPr lang="ru-RU" sz="2400" dirty="0"/>
              <a:t>определяет логическую последовательность усвоения содержания дошкольного образования, организационные формы, методы, условия и средства; </a:t>
            </a:r>
          </a:p>
        </p:txBody>
      </p:sp>
      <p:pic>
        <p:nvPicPr>
          <p:cNvPr id="12292" name="Picture 4" descr="D:\Мои документы\фото  все\педчасы\DSC03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51" y="4078209"/>
            <a:ext cx="3672329" cy="2754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52422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u="sng" dirty="0"/>
              <a:t>Аналитическая:</a:t>
            </a:r>
            <a:r>
              <a:rPr lang="ru-RU" sz="2400" dirty="0"/>
              <a:t> выявляет уровни усвоения содержания дошкольного образования, критерии оценки развития воспитанников. </a:t>
            </a:r>
          </a:p>
        </p:txBody>
      </p:sp>
    </p:spTree>
    <p:extLst>
      <p:ext uri="{BB962C8B-B14F-4D97-AF65-F5344CB8AC3E}">
        <p14:creationId xmlns:p14="http://schemas.microsoft.com/office/powerpoint/2010/main" val="20168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95784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6192" y="1268760"/>
            <a:ext cx="84249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5310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Нелёгкий труд достался Вам -</a:t>
            </a:r>
            <a:br>
              <a:rPr lang="ru-RU" sz="2800" b="1" dirty="0"/>
            </a:br>
            <a:r>
              <a:rPr lang="ru-RU" sz="2800" b="1" dirty="0"/>
              <a:t>Он много требует внимания,</a:t>
            </a:r>
            <a:br>
              <a:rPr lang="ru-RU" sz="2800" b="1" dirty="0"/>
            </a:br>
            <a:r>
              <a:rPr lang="ru-RU" sz="2800" b="1" dirty="0"/>
              <a:t>Ведь каждый понимает сам,</a:t>
            </a:r>
            <a:br>
              <a:rPr lang="ru-RU" sz="2800" b="1" dirty="0"/>
            </a:br>
            <a:r>
              <a:rPr lang="ru-RU" sz="2800" b="1" dirty="0"/>
              <a:t>Детей что значит </a:t>
            </a:r>
            <a:r>
              <a:rPr lang="ru-RU" sz="2800" b="1" dirty="0" smtClean="0"/>
              <a:t>воспитание!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0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9632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85403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Основой образовательного процесса является </a:t>
            </a:r>
            <a:r>
              <a:rPr lang="ru-RU" sz="3600" b="1" i="1" u="sng" dirty="0" smtClean="0">
                <a:solidFill>
                  <a:srgbClr val="0000FF"/>
                </a:solidFill>
              </a:rPr>
              <a:t>планирование</a:t>
            </a:r>
            <a:r>
              <a:rPr lang="ru-RU" sz="3600" b="1" dirty="0" smtClean="0">
                <a:solidFill>
                  <a:srgbClr val="0000FF"/>
                </a:solidFill>
              </a:rPr>
              <a:t>. </a:t>
            </a:r>
          </a:p>
          <a:p>
            <a:r>
              <a:rPr lang="ru-RU" sz="3600" b="1" i="1" u="sng" dirty="0" smtClean="0"/>
              <a:t>План</a:t>
            </a:r>
            <a:r>
              <a:rPr lang="ru-RU" sz="3600" i="1" dirty="0" smtClean="0"/>
              <a:t> — </a:t>
            </a:r>
            <a:r>
              <a:rPr lang="ru-RU" sz="3600" dirty="0" smtClean="0"/>
              <a:t>это проект педагогической деятельности всех участников образовательного процесса. </a:t>
            </a:r>
          </a:p>
          <a:p>
            <a:r>
              <a:rPr lang="ru-RU" sz="3600" b="1" i="1" u="sng" dirty="0" smtClean="0"/>
              <a:t>Планирование</a:t>
            </a:r>
            <a:r>
              <a:rPr lang="ru-RU" sz="3600" i="1" dirty="0" smtClean="0"/>
              <a:t> — </a:t>
            </a:r>
            <a:r>
              <a:rPr lang="ru-RU" sz="3600" dirty="0" smtClean="0"/>
              <a:t>это научно обоснованная организация педагогического процесса ДОУ, которая придает ему содержательность, определенность, управляемость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28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32063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332656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rgbClr val="0000FF"/>
                </a:solidFill>
              </a:rPr>
              <a:t>Условия которые необходимы педагогу соблюдать при планировании:</a:t>
            </a:r>
          </a:p>
          <a:p>
            <a:pPr marL="285750" lvl="0" indent="-285750" fontAlgn="ctr">
              <a:buFont typeface="Wingdings" pitchFamily="2" charset="2"/>
              <a:buChar char="Ø"/>
            </a:pPr>
            <a:r>
              <a:rPr lang="ru-RU" sz="2000" b="1" dirty="0" smtClean="0"/>
              <a:t>объективная оценка уровня своей работы в момент планирования;</a:t>
            </a:r>
          </a:p>
          <a:p>
            <a:pPr marL="285750" lvl="0" indent="-285750" fontAlgn="ctr">
              <a:buFont typeface="Wingdings" pitchFamily="2" charset="2"/>
              <a:buChar char="Ø"/>
            </a:pPr>
            <a:r>
              <a:rPr lang="ru-RU" sz="2000" b="1" dirty="0" smtClean="0"/>
              <a:t>выделение целей и задач планирования на определенный период работы, соотнесение их с примерной общеобразовательной программой дошкольного образования, по которой организуется воспитательно-образовательный процесс, возрастным составом группы детей и приоритетными направлениями образовательного процесса в ДОУ;</a:t>
            </a:r>
          </a:p>
          <a:p>
            <a:pPr marL="285750" lvl="0" indent="-285750" fontAlgn="ctr">
              <a:buFont typeface="Wingdings" pitchFamily="2" charset="2"/>
              <a:buChar char="Ø"/>
            </a:pPr>
            <a:r>
              <a:rPr lang="ru-RU" sz="2000" b="1" dirty="0" smtClean="0"/>
              <a:t>четкое представление результатов работы, которые должны быть достигнуты к концу планируемого периода;</a:t>
            </a:r>
          </a:p>
          <a:p>
            <a:pPr marL="285750" lvl="0" indent="-285750" fontAlgn="ctr">
              <a:buFont typeface="Wingdings" pitchFamily="2" charset="2"/>
              <a:buChar char="Ø"/>
            </a:pPr>
            <a:r>
              <a:rPr lang="ru-RU" sz="2000" b="1" dirty="0" smtClean="0"/>
              <a:t>выбор оптимальных путей, средств, методов, помогающих добиться поставленных целей, а значит получить планируемый результат.</a:t>
            </a:r>
            <a:endParaRPr lang="ru-RU" sz="2000" b="1" dirty="0"/>
          </a:p>
        </p:txBody>
      </p:sp>
      <p:pic>
        <p:nvPicPr>
          <p:cNvPr id="3077" name="Picture 5" descr="D:\Мои документы\фото  все\нод ткачёва\P1050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74" y="4509120"/>
            <a:ext cx="3242426" cy="2336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29714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85403"/>
            <a:ext cx="83529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u="sng" dirty="0" smtClean="0">
                <a:solidFill>
                  <a:srgbClr val="0000FF"/>
                </a:solidFill>
              </a:rPr>
              <a:t>План должен отвечать определенным требованиям:</a:t>
            </a:r>
          </a:p>
          <a:p>
            <a:pPr algn="ctr" fontAlgn="ctr"/>
            <a:endParaRPr lang="ru-RU" sz="2000" b="1" u="sng" dirty="0" smtClean="0"/>
          </a:p>
          <a:p>
            <a:pPr marL="342900" lvl="0" indent="-342900" fontAlgn="ctr">
              <a:buFont typeface="Wingdings" pitchFamily="2" charset="2"/>
              <a:buChar char="ü"/>
            </a:pPr>
            <a:r>
              <a:rPr lang="ru-RU" dirty="0" smtClean="0"/>
              <a:t>основываться на принципе развивающего образования, целью которого является развитие каждого ребенка;</a:t>
            </a:r>
          </a:p>
          <a:p>
            <a:pPr marL="342900" lvl="0" indent="-342900" fontAlgn="ctr">
              <a:buFont typeface="Wingdings" pitchFamily="2" charset="2"/>
              <a:buChar char="ü"/>
            </a:pPr>
            <a:r>
              <a:rPr lang="ru-RU" dirty="0" smtClean="0"/>
              <a:t>на комплексно-тематическом принципе построения образовательного процесса;</a:t>
            </a:r>
          </a:p>
          <a:p>
            <a:pPr marL="342900" lvl="0" indent="-342900" fontAlgn="ctr">
              <a:buFont typeface="Wingdings" pitchFamily="2" charset="2"/>
              <a:buChar char="ü"/>
            </a:pPr>
            <a:r>
              <a:rPr lang="ru-RU" dirty="0" smtClean="0"/>
              <a:t>на принципе интеграции образовательных областей в соответствии с возрастными возможностями и особенностями воспитанников группы;</a:t>
            </a:r>
          </a:p>
          <a:p>
            <a:pPr marL="342900" lvl="0" indent="-342900" fontAlgn="ctr">
              <a:buFont typeface="Wingdings" pitchFamily="2" charset="2"/>
              <a:buChar char="ü"/>
            </a:pPr>
            <a:r>
              <a:rPr lang="ru-RU" dirty="0" smtClean="0"/>
              <a:t>обеспечивать единство воспитательных, развивающих и обучающих целей и задач образования воспитанников, в процессе реализации которых формируются знания, умения и навыки, имеющие непосредственное отношение к развитию детей дошкольного возраста;</a:t>
            </a:r>
          </a:p>
          <a:p>
            <a:pPr marL="342900" lvl="0" indent="-342900" fontAlgn="ctr">
              <a:buFont typeface="Wingdings" pitchFamily="2" charset="2"/>
              <a:buChar char="ü"/>
            </a:pPr>
            <a:r>
              <a:rPr lang="ru-RU" dirty="0" smtClean="0"/>
              <a:t>планируемое содержание и формы организации детей должны соответствовать возрастным и психолого-педагогическим основам дошкольной педагогики.</a:t>
            </a:r>
            <a:endParaRPr lang="ru-RU" dirty="0"/>
          </a:p>
        </p:txBody>
      </p:sp>
      <p:pic>
        <p:nvPicPr>
          <p:cNvPr id="8" name="Рисунок 7" descr="D:\Мои документы\фото  все\педсовет\P10506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/>
          <a:stretch/>
        </p:blipFill>
        <p:spPr bwMode="auto">
          <a:xfrm>
            <a:off x="3203848" y="4509120"/>
            <a:ext cx="3382833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50477"/>
              </p:ext>
            </p:extLst>
          </p:nvPr>
        </p:nvGraphicFramePr>
        <p:xfrm>
          <a:off x="251520" y="1528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528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1560" y="1886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Нормативные </a:t>
            </a:r>
            <a:r>
              <a:rPr lang="ru-RU" sz="2400" b="1" dirty="0" smtClean="0">
                <a:solidFill>
                  <a:srgbClr val="FF0000"/>
                </a:solidFill>
              </a:rPr>
              <a:t>документы, регламентирующие деятельность образовательных учреждений и педагогов:</a:t>
            </a:r>
          </a:p>
          <a:p>
            <a:endParaRPr lang="ru-RU" sz="2000" b="1" i="1" dirty="0" smtClean="0"/>
          </a:p>
          <a:p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944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Федеральный закон Российской Федерации от 29 декабря 2012 г. N 273-ФЗ</a:t>
            </a:r>
            <a:endParaRPr lang="ru-RU" sz="2400" b="1" dirty="0"/>
          </a:p>
          <a:p>
            <a:r>
              <a:rPr lang="ru-RU" sz="2400" b="1" u="sng" dirty="0"/>
              <a:t>Статья 2. </a:t>
            </a:r>
            <a:r>
              <a:rPr lang="ru-RU" sz="2400" dirty="0"/>
              <a:t>Основные понятия, используемые в настоящем Федеральном законе</a:t>
            </a:r>
          </a:p>
          <a:p>
            <a:r>
              <a:rPr lang="ru-RU" sz="2400" dirty="0"/>
              <a:t>9) образовательная программа - комплекс основных характеристик образования (объем, содержание, планируемые результаты,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(модулей, иных компонентов, а также оценочных и методических материалов;</a:t>
            </a:r>
          </a:p>
        </p:txBody>
      </p:sp>
    </p:spTree>
    <p:extLst>
      <p:ext uri="{BB962C8B-B14F-4D97-AF65-F5344CB8AC3E}">
        <p14:creationId xmlns:p14="http://schemas.microsoft.com/office/powerpoint/2010/main" val="13831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636750"/>
              </p:ext>
            </p:extLst>
          </p:nvPr>
        </p:nvGraphicFramePr>
        <p:xfrm>
          <a:off x="251520" y="188640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640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1560" y="18864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Нормативные документы, регламентирующие деятельность образовательных учреждений и педагогов:</a:t>
            </a:r>
          </a:p>
          <a:p>
            <a:endParaRPr lang="ru-RU" sz="2000" b="1" i="1" dirty="0" smtClean="0"/>
          </a:p>
        </p:txBody>
      </p:sp>
      <p:pic>
        <p:nvPicPr>
          <p:cNvPr id="8" name="Picture 5" descr="D:\Мои документы\фото  все\фото педсовет\DSC02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72" y="3195777"/>
            <a:ext cx="3744416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1560" y="3183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ФГОС дошкольного образования</a:t>
            </a:r>
            <a:r>
              <a:rPr lang="ru-RU" sz="2000" dirty="0"/>
              <a:t> (приказ от 17.10.13 г, действует с 01.01.2014 г) - содержит требования к структуре образовательной программы дошкольного образования, а следовательно и требования к составлению рабочей программы педагога.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560" y="1000156"/>
            <a:ext cx="815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Статья 48. </a:t>
            </a:r>
            <a:r>
              <a:rPr lang="ru-RU" dirty="0"/>
              <a:t>Обязанности и ответственность педагогических работников</a:t>
            </a:r>
          </a:p>
          <a:p>
            <a:r>
              <a:rPr lang="ru-RU" dirty="0"/>
              <a:t>1. </a:t>
            </a:r>
            <a:r>
              <a:rPr lang="ru-RU" u="sng" dirty="0"/>
              <a:t>Педагогические работники обязаны</a:t>
            </a:r>
            <a:r>
              <a:rPr lang="ru-RU" dirty="0"/>
              <a:t>:</a:t>
            </a:r>
          </a:p>
          <a:p>
            <a:r>
              <a:rPr lang="ru-RU" dirty="0"/>
              <a:t>1) осуществлять свою деятельность на высоком профессиональном уровне, </a:t>
            </a:r>
            <a:r>
              <a:rPr lang="ru-RU" u="sng" dirty="0"/>
              <a:t>обеспечивать в полном объеме реализацию преподаваемых учебных предмета, курса, дисциплины (модуля) в соответствии с утвержденной рабочей программой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2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71502"/>
              </p:ext>
            </p:extLst>
          </p:nvPr>
        </p:nvGraphicFramePr>
        <p:xfrm>
          <a:off x="225232" y="189032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32" y="189032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85403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Рабочая программа воспитателя </a:t>
            </a:r>
            <a:r>
              <a:rPr lang="ru-RU" sz="2800" dirty="0"/>
              <a:t> (педагога – специалиста) ДОУ - нормативно-управленческий документ образовательного учреждения, характеризующий систему организации образовательной деятельности педагога. Рабочая программа показывает как с учетом конкретных условий, образовательных потребностей и особенностей развития воспитанников педагог создает индивидуальную педагогическую модель образования в соответствии с требованиями федеральных государственных образовательных стандартов дошкольного образования.</a:t>
            </a:r>
          </a:p>
          <a:p>
            <a:pPr algn="ctr" fontAlgn="ctr"/>
            <a:endParaRPr lang="ru-RU" sz="2800" b="1" u="sng" dirty="0"/>
          </a:p>
          <a:p>
            <a:pPr algn="ctr" fontAlgn="ctr"/>
            <a:endParaRPr lang="ru-RU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259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42518"/>
              </p:ext>
            </p:extLst>
          </p:nvPr>
        </p:nvGraphicFramePr>
        <p:xfrm>
          <a:off x="251520" y="188600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600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485403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Разделы </a:t>
            </a:r>
            <a:r>
              <a:rPr lang="ru-RU" sz="3200" b="1" dirty="0">
                <a:solidFill>
                  <a:srgbClr val="FF0000"/>
                </a:solidFill>
              </a:rPr>
              <a:t>рабочей программы по ФГОС ДО.</a:t>
            </a:r>
          </a:p>
          <a:p>
            <a:endParaRPr lang="ru-RU" sz="3600" b="1" dirty="0" smtClean="0"/>
          </a:p>
          <a:p>
            <a:pPr algn="just"/>
            <a:r>
              <a:rPr lang="ru-RU" sz="3200" b="1" dirty="0" smtClean="0"/>
              <a:t>1</a:t>
            </a:r>
            <a:r>
              <a:rPr lang="ru-RU" sz="3200" b="1" dirty="0"/>
              <a:t>.</a:t>
            </a:r>
            <a:r>
              <a:rPr lang="ru-RU" sz="3200" dirty="0"/>
              <a:t> </a:t>
            </a:r>
            <a:r>
              <a:rPr lang="ru-RU" sz="3200" b="1" i="1" dirty="0"/>
              <a:t>Титульный лист</a:t>
            </a:r>
            <a:endParaRPr lang="ru-RU" sz="3200" b="1" dirty="0"/>
          </a:p>
          <a:p>
            <a:pPr algn="just"/>
            <a:r>
              <a:rPr lang="ru-RU" sz="3200" b="1" i="1" dirty="0"/>
              <a:t>2. Содержание</a:t>
            </a:r>
            <a:r>
              <a:rPr lang="ru-RU" sz="3200" b="1" dirty="0"/>
              <a:t>:</a:t>
            </a:r>
          </a:p>
          <a:p>
            <a:pPr algn="just"/>
            <a:r>
              <a:rPr lang="ru-RU" sz="3200" b="1" dirty="0"/>
              <a:t>3. </a:t>
            </a:r>
            <a:r>
              <a:rPr lang="ru-RU" sz="3200" b="1" i="1" dirty="0"/>
              <a:t>Целевой раздел</a:t>
            </a:r>
            <a:r>
              <a:rPr lang="ru-RU" sz="3200" b="1" i="1" dirty="0" smtClean="0"/>
              <a:t>:</a:t>
            </a:r>
          </a:p>
          <a:p>
            <a:pPr algn="just"/>
            <a:r>
              <a:rPr lang="ru-RU" sz="3200" b="1" i="1" dirty="0"/>
              <a:t>4. Содержательный </a:t>
            </a:r>
            <a:r>
              <a:rPr lang="ru-RU" sz="3200" b="1" i="1" dirty="0" smtClean="0"/>
              <a:t>раздел</a:t>
            </a:r>
          </a:p>
          <a:p>
            <a:pPr algn="just"/>
            <a:r>
              <a:rPr lang="ru-RU" sz="3200" b="1" i="1" dirty="0"/>
              <a:t>5. Организационный раздел.</a:t>
            </a:r>
            <a:endParaRPr lang="ru-RU" sz="3200" b="1" dirty="0"/>
          </a:p>
          <a:p>
            <a:endParaRPr lang="ru-RU" sz="4000" b="1" dirty="0"/>
          </a:p>
          <a:p>
            <a:endParaRPr lang="ru-RU" sz="2400" dirty="0"/>
          </a:p>
        </p:txBody>
      </p:sp>
      <p:pic>
        <p:nvPicPr>
          <p:cNvPr id="8198" name="Picture 6" descr="D:\Мои документы\фото  все\фото педсовет\DSC02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5"/>
          <a:stretch/>
        </p:blipFill>
        <p:spPr bwMode="auto">
          <a:xfrm>
            <a:off x="5240295" y="3661520"/>
            <a:ext cx="3724193" cy="2819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2545" y="188640"/>
            <a:ext cx="716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48501"/>
              </p:ext>
            </p:extLst>
          </p:nvPr>
        </p:nvGraphicFramePr>
        <p:xfrm>
          <a:off x="204312" y="154931"/>
          <a:ext cx="8712968" cy="655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Презентация" r:id="rId3" imgW="4570530" imgH="3427616" progId="PowerPoint.Show.8">
                  <p:embed/>
                </p:oleObj>
              </mc:Choice>
              <mc:Fallback>
                <p:oleObj name="Презентация" r:id="rId3" imgW="4570530" imgH="3427616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312" y="154931"/>
                        <a:ext cx="8712968" cy="655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4968" y="511805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Предпосылки </a:t>
            </a:r>
            <a:r>
              <a:rPr lang="ru-RU" sz="3200" b="1" dirty="0">
                <a:solidFill>
                  <a:srgbClr val="0000FF"/>
                </a:solidFill>
              </a:rPr>
              <a:t>для написания рабочей программы </a:t>
            </a:r>
            <a:r>
              <a:rPr lang="ru-RU" sz="3200" b="1" dirty="0" smtClean="0">
                <a:solidFill>
                  <a:srgbClr val="0000FF"/>
                </a:solidFill>
              </a:rPr>
              <a:t>: </a:t>
            </a:r>
            <a:r>
              <a:rPr lang="ru-RU" sz="3200" b="1" dirty="0">
                <a:solidFill>
                  <a:srgbClr val="0000FF"/>
                </a:solidFill>
              </a:rPr>
              <a:t/>
            </a:r>
            <a:br>
              <a:rPr lang="ru-RU" sz="3200" b="1" dirty="0">
                <a:solidFill>
                  <a:srgbClr val="0000FF"/>
                </a:solidFill>
              </a:rPr>
            </a:br>
            <a:r>
              <a:rPr lang="ru-RU" sz="32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4968" y="1997839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/>
              <a:t>традиционный подход педагогов к </a:t>
            </a:r>
            <a:r>
              <a:rPr lang="ru-RU" sz="2800" b="1" dirty="0"/>
              <a:t>планированию и проектированию воспитательно-образовательной работы</a:t>
            </a:r>
            <a:r>
              <a:rPr lang="ru-RU" sz="2800" dirty="0"/>
              <a:t>; </a:t>
            </a:r>
            <a:endParaRPr lang="ru-RU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возможность </a:t>
            </a:r>
            <a:r>
              <a:rPr lang="ru-RU" sz="2800" dirty="0"/>
              <a:t>учитывать специфику детского сообщества и особенности отношений всех участников</a:t>
            </a:r>
            <a:r>
              <a:rPr lang="ru-RU" sz="2800" b="1" dirty="0"/>
              <a:t> образовательного </a:t>
            </a:r>
            <a:r>
              <a:rPr lang="ru-RU" sz="2800" b="1" dirty="0" smtClean="0"/>
              <a:t>процесса</a:t>
            </a:r>
            <a:r>
              <a:rPr lang="ru-RU" sz="2800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способность </a:t>
            </a:r>
            <a:r>
              <a:rPr lang="ru-RU" sz="2800" dirty="0"/>
              <a:t>анализировать профессиональную деятельность.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68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635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Егорлыкский отдел образования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2014-11-17T08:20:06Z</dcterms:created>
  <dcterms:modified xsi:type="dcterms:W3CDTF">2014-11-25T14:31:58Z</dcterms:modified>
</cp:coreProperties>
</file>