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1" r:id="rId5"/>
    <p:sldId id="268" r:id="rId6"/>
    <p:sldId id="269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F4"/>
    <a:srgbClr val="C5DEED"/>
    <a:srgbClr val="E8F2F8"/>
    <a:srgbClr val="EDF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2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8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8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0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2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1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0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6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5615" y="5157192"/>
            <a:ext cx="6400800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МБДОУ детского сада №1 «Ромашка»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Григоршак Н.В.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32657"/>
            <a:ext cx="77724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3555"/>
            <a:ext cx="1345390" cy="146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39" y="709245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Мастер – класс  для педагогов по теме:</a:t>
            </a:r>
            <a:br>
              <a:rPr lang="ru-RU" sz="2400" b="1" dirty="0"/>
            </a:br>
            <a:r>
              <a:rPr lang="ru-RU" sz="2400" b="1" dirty="0" smtClean="0"/>
              <a:t>«Вместо кисточки рука »</a:t>
            </a:r>
            <a:endParaRPr lang="ru-RU" sz="2400" dirty="0"/>
          </a:p>
        </p:txBody>
      </p:sp>
      <p:pic>
        <p:nvPicPr>
          <p:cNvPr id="7170" name="Picture 2" descr="C:\Documents and Settings\user\Рабочий стол\Новая папка\DSC07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95726"/>
            <a:ext cx="4159451" cy="311958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76006"/>
            <a:ext cx="8715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612845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«Истоки способностей и дарования детей на кончиках пальцев. От пальцев, образно говоря, идут тончайшие нити-ручейки, которые питает источник творческой мысли. Другими словами, чем больше мастерства в детской руке, тем умнее ребёнок</a:t>
            </a:r>
            <a:r>
              <a:rPr lang="ru-RU" sz="2400" dirty="0" smtClean="0"/>
              <a:t>».</a:t>
            </a:r>
          </a:p>
          <a:p>
            <a:pPr algn="r"/>
            <a:r>
              <a:rPr lang="ru-RU" sz="2400" dirty="0" err="1" smtClean="0"/>
              <a:t>В.А.Сухомлинский</a:t>
            </a:r>
            <a:endParaRPr lang="ru-RU" sz="2400" dirty="0"/>
          </a:p>
        </p:txBody>
      </p:sp>
      <p:pic>
        <p:nvPicPr>
          <p:cNvPr id="1026" name="Picture 2" descr="C:\Documents and Settings\user\Рабочий стол\Новая папка\DSC07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3997226" cy="299792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0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" y="5352649"/>
            <a:ext cx="873319" cy="952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8112" y="4013821"/>
            <a:ext cx="81369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«Рисунок для ребенка является не искусством, а речью. Рисование дает возможность выразить то, что в силу возрастных ограничений он не может выразить словами. В процессе рисования рациональное уходит на второй план, отступают запреты и ограничения. В этот момент ребенок абсолютно свободен</a:t>
            </a:r>
            <a:r>
              <a:rPr lang="ru-RU" sz="2400" dirty="0" smtClean="0"/>
              <a:t>»</a:t>
            </a:r>
          </a:p>
          <a:p>
            <a:pPr algn="r"/>
            <a:r>
              <a:rPr lang="ru-RU" sz="2400" dirty="0" err="1" smtClean="0"/>
              <a:t>О.Новикова</a:t>
            </a:r>
            <a:endParaRPr lang="ru-RU" sz="2400" dirty="0"/>
          </a:p>
        </p:txBody>
      </p:sp>
      <p:pic>
        <p:nvPicPr>
          <p:cNvPr id="2050" name="Picture 2" descr="C:\Documents and Settings\user\Рабочий стол\Новая папка\P10605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" y="476672"/>
            <a:ext cx="3724517" cy="27933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Новая папка\P10605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5318"/>
          <a:stretch/>
        </p:blipFill>
        <p:spPr bwMode="auto">
          <a:xfrm rot="5400000">
            <a:off x="5000503" y="494208"/>
            <a:ext cx="3232355" cy="23193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1 12"/>
          <p:cNvSpPr/>
          <p:nvPr/>
        </p:nvSpPr>
        <p:spPr>
          <a:xfrm>
            <a:off x="2411760" y="2420888"/>
            <a:ext cx="2232248" cy="1450388"/>
          </a:xfrm>
          <a:prstGeom prst="irregularSeal1">
            <a:avLst/>
          </a:prstGeom>
          <a:solidFill>
            <a:srgbClr val="EDF7E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Даша К. 6 лет «Верба» (Радужное рисование) </a:t>
            </a:r>
            <a:endParaRPr lang="ru-RU" sz="1200" b="1" dirty="0"/>
          </a:p>
        </p:txBody>
      </p:sp>
      <p:sp>
        <p:nvSpPr>
          <p:cNvPr id="16" name="Пятно 1 15"/>
          <p:cNvSpPr/>
          <p:nvPr/>
        </p:nvSpPr>
        <p:spPr>
          <a:xfrm>
            <a:off x="6710228" y="2248784"/>
            <a:ext cx="2433772" cy="1794595"/>
          </a:xfrm>
          <a:prstGeom prst="irregularSeal1">
            <a:avLst/>
          </a:prstGeom>
          <a:solidFill>
            <a:srgbClr val="DCEBF4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Юра С.  6 лет «Подснежник» (рисование поролоном по трафарету )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220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8" y="5373216"/>
            <a:ext cx="873319" cy="95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0865" y="548680"/>
            <a:ext cx="6819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Существует много техник нетрадиционного рисования. </a:t>
            </a:r>
          </a:p>
        </p:txBody>
      </p:sp>
      <p:pic>
        <p:nvPicPr>
          <p:cNvPr id="3074" name="Picture 2" descr="C:\Documents and Settings\user\Рабочий стол\Новая папка\DSC07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224469" cy="31683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Рабочий стол\Новая папка\DSC07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9034"/>
            <a:ext cx="4176464" cy="313234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" y="5248664"/>
            <a:ext cx="873319" cy="9525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3082" y="7647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000" dirty="0"/>
              <a:t>рисование пальчиками;</a:t>
            </a:r>
          </a:p>
          <a:p>
            <a:r>
              <a:rPr lang="ru-RU" sz="2000" dirty="0"/>
              <a:t>• оттиск печатками из картофеля;</a:t>
            </a:r>
          </a:p>
          <a:p>
            <a:r>
              <a:rPr lang="ru-RU" sz="2000" dirty="0"/>
              <a:t>• рисование ладошками.</a:t>
            </a:r>
          </a:p>
          <a:p>
            <a:r>
              <a:rPr lang="ru-RU" sz="2000" dirty="0"/>
              <a:t>• тычок жесткой полусухой кистью.</a:t>
            </a:r>
          </a:p>
        </p:txBody>
      </p:sp>
      <p:pic>
        <p:nvPicPr>
          <p:cNvPr id="4098" name="Picture 2" descr="C:\Documents and Settings\user\Рабочий стол\Новая папка\P10605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3128" b="1"/>
          <a:stretch/>
        </p:blipFill>
        <p:spPr bwMode="auto">
          <a:xfrm>
            <a:off x="4712251" y="113913"/>
            <a:ext cx="3316133" cy="20404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ятно 1 14"/>
          <p:cNvSpPr/>
          <p:nvPr/>
        </p:nvSpPr>
        <p:spPr>
          <a:xfrm>
            <a:off x="6679436" y="980728"/>
            <a:ext cx="2433772" cy="1794595"/>
          </a:xfrm>
          <a:prstGeom prst="irregularSeal1">
            <a:avLst/>
          </a:prstGeom>
          <a:solidFill>
            <a:srgbClr val="DCEBF4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Кристина Г.  4 года «Цветы» (рисование жесткой  полусухой кистью) 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6196" y="1350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 детьми младшего дошкольного возраста рекомендуется использовать: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03648" y="390855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• </a:t>
            </a:r>
            <a:r>
              <a:rPr lang="ru-RU" sz="2000" dirty="0"/>
              <a:t>печать поролоном;</a:t>
            </a:r>
          </a:p>
          <a:p>
            <a:r>
              <a:rPr lang="ru-RU" sz="2000" dirty="0"/>
              <a:t>• печать пробками;</a:t>
            </a:r>
          </a:p>
          <a:p>
            <a:r>
              <a:rPr lang="ru-RU" sz="2000" dirty="0"/>
              <a:t>• восковые мелки + акварель</a:t>
            </a:r>
          </a:p>
          <a:p>
            <a:r>
              <a:rPr lang="ru-RU" sz="2000" dirty="0"/>
              <a:t>• свеча + акварель;</a:t>
            </a:r>
          </a:p>
          <a:p>
            <a:r>
              <a:rPr lang="ru-RU" sz="2000" dirty="0"/>
              <a:t>• отпечатки листьев;</a:t>
            </a:r>
          </a:p>
          <a:p>
            <a:r>
              <a:rPr lang="ru-RU" sz="2000" dirty="0"/>
              <a:t>• рисунки из ладошки;</a:t>
            </a:r>
          </a:p>
          <a:p>
            <a:r>
              <a:rPr lang="ru-RU" sz="2000" dirty="0"/>
              <a:t>• рисование ватными палочками;</a:t>
            </a:r>
          </a:p>
          <a:p>
            <a:r>
              <a:rPr lang="ru-RU" sz="2000" dirty="0"/>
              <a:t>• волшебные веревочки.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9673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Детей среднего дошкольного возраста можно знакомить с более сложными техниками:</a:t>
            </a:r>
            <a:endParaRPr lang="ru-RU" sz="2000" b="1" dirty="0"/>
          </a:p>
        </p:txBody>
      </p:sp>
      <p:pic>
        <p:nvPicPr>
          <p:cNvPr id="4099" name="Picture 3" descr="C:\Documents and Settings\user\Рабочий стол\Новая папка\P10605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2961561" cy="222117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ятно 1 19"/>
          <p:cNvSpPr/>
          <p:nvPr/>
        </p:nvSpPr>
        <p:spPr>
          <a:xfrm>
            <a:off x="6679436" y="4827617"/>
            <a:ext cx="2433772" cy="1794595"/>
          </a:xfrm>
          <a:prstGeom prst="irregularSeal1">
            <a:avLst/>
          </a:prstGeom>
          <a:solidFill>
            <a:srgbClr val="DCEBF4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Флора  5 лет «Листопад » (печать листьями)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021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61248"/>
            <a:ext cx="873319" cy="95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16632"/>
            <a:ext cx="6084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 в старшем дошкольном возрасте дети могут освоить еще более трудные методы и техники: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5" y="1637227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• рисование песком;</a:t>
            </a:r>
          </a:p>
          <a:p>
            <a:r>
              <a:rPr lang="ru-RU" sz="2000" dirty="0"/>
              <a:t>• рисование мыльными пузырями;</a:t>
            </a:r>
          </a:p>
          <a:p>
            <a:r>
              <a:rPr lang="ru-RU" sz="2000" dirty="0"/>
              <a:t>• рисование мятой бумагой;</a:t>
            </a:r>
          </a:p>
          <a:p>
            <a:r>
              <a:rPr lang="ru-RU" sz="2000" dirty="0"/>
              <a:t>• кляксография с трубочкой ;</a:t>
            </a:r>
          </a:p>
          <a:p>
            <a:r>
              <a:rPr lang="ru-RU" sz="2000" dirty="0"/>
              <a:t>• монотипия пейзажная ;</a:t>
            </a:r>
          </a:p>
          <a:p>
            <a:r>
              <a:rPr lang="ru-RU" sz="2000" dirty="0"/>
              <a:t>• печать по трафарету ;</a:t>
            </a:r>
          </a:p>
          <a:p>
            <a:r>
              <a:rPr lang="ru-RU" sz="2000" dirty="0"/>
              <a:t>• монотипия предметная ;</a:t>
            </a:r>
          </a:p>
          <a:p>
            <a:r>
              <a:rPr lang="ru-RU" sz="2000" dirty="0"/>
              <a:t>• кляксография обычная;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граттаж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пластилинография</a:t>
            </a:r>
            <a:r>
              <a:rPr lang="ru-RU" sz="2000" dirty="0"/>
              <a:t>.</a:t>
            </a:r>
          </a:p>
          <a:p>
            <a:r>
              <a:rPr lang="ru-RU" sz="2000" dirty="0"/>
              <a:t>Каждая из этих техник - это маленькая игра.</a:t>
            </a:r>
            <a:endParaRPr lang="ru-RU" sz="2000" dirty="0"/>
          </a:p>
        </p:txBody>
      </p:sp>
      <p:pic>
        <p:nvPicPr>
          <p:cNvPr id="5122" name="Picture 2" descr="C:\Documents and Settings\user\Рабочий стол\Новая папка\DSC07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5757"/>
            <a:ext cx="3552395" cy="26642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Новая папка\DSC07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493668" cy="262025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5111"/>
            <a:ext cx="873319" cy="952500"/>
          </a:xfrm>
          <a:prstGeom prst="rect">
            <a:avLst/>
          </a:prstGeom>
        </p:spPr>
      </p:pic>
      <p:pic>
        <p:nvPicPr>
          <p:cNvPr id="6146" name="Picture 2" descr="http://cp12.nevsepic.com.ua/65-2/1354567374-0363669-www.nevsepic.com.u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1" t="7333" r="14852" b="11528"/>
          <a:stretch/>
        </p:blipFill>
        <p:spPr bwMode="auto">
          <a:xfrm>
            <a:off x="1907704" y="504427"/>
            <a:ext cx="5461775" cy="5636934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312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7</cp:revision>
  <dcterms:modified xsi:type="dcterms:W3CDTF">2015-04-20T11:08:15Z</dcterms:modified>
</cp:coreProperties>
</file>