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6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83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7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05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2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30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03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62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2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67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6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1BC1-D8D5-4857-91B9-FA367AF94BCE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1A0B8-7C1F-443A-A917-0224B7A48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9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25607" y="1412776"/>
            <a:ext cx="689682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small" dirty="0">
                <a:latin typeface="Arial" pitchFamily="34" charset="0"/>
                <a:cs typeface="Arial" pitchFamily="34" charset="0"/>
              </a:rPr>
              <a:t>Годовой календарный учебный график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small" dirty="0">
                <a:latin typeface="Arial" pitchFamily="34" charset="0"/>
                <a:cs typeface="Arial" pitchFamily="34" charset="0"/>
              </a:rPr>
              <a:t>муниципального бюджетного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small" dirty="0">
                <a:latin typeface="Arial" pitchFamily="34" charset="0"/>
                <a:cs typeface="Arial" pitchFamily="34" charset="0"/>
              </a:rPr>
              <a:t>дошкольного образовательного учреждения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small" dirty="0">
                <a:latin typeface="Arial" pitchFamily="34" charset="0"/>
                <a:cs typeface="Arial" pitchFamily="34" charset="0"/>
              </a:rPr>
              <a:t>ДЕТСКИЙ САД № 1 «РОМАШКА»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cap="small" dirty="0">
                <a:latin typeface="Arial" pitchFamily="34" charset="0"/>
                <a:cs typeface="Arial" pitchFamily="34" charset="0"/>
              </a:rPr>
              <a:t>на 2016 – 2017 учебный год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37615" y="1628800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Календарный учебный график</a:t>
            </a:r>
            <a:r>
              <a:rPr lang="ru-RU" sz="2400" dirty="0"/>
              <a:t> определяет продолжительность учебного года, </a:t>
            </a:r>
            <a:r>
              <a:rPr lang="ru-RU" sz="2400" dirty="0" smtClean="0"/>
              <a:t>график </a:t>
            </a:r>
            <a:r>
              <a:rPr lang="ru-RU" sz="2400" dirty="0"/>
              <a:t>праздничных событий, общественных мероприятий и социальных акций, определяющий тематику</a:t>
            </a:r>
            <a:br>
              <a:rPr lang="ru-RU" sz="2400" dirty="0"/>
            </a:br>
            <a:r>
              <a:rPr lang="ru-RU" sz="2400" dirty="0"/>
              <a:t>календарного планирования педагогов.</a:t>
            </a:r>
          </a:p>
        </p:txBody>
      </p:sp>
    </p:spTree>
    <p:extLst>
      <p:ext uri="{BB962C8B-B14F-4D97-AF65-F5344CB8AC3E}">
        <p14:creationId xmlns:p14="http://schemas.microsoft.com/office/powerpoint/2010/main" val="31675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28650" y="98072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То, что сегодня ребенок умеет делать в сотрудничестве и под руководством, завтра он становится способен выполнить самостоятельно... Исследуя, что ребенок способен выполнить в сотрудничестве, мы определяем развитие завтрашнего дня.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 smtClean="0">
              <a:solidFill>
                <a:srgbClr val="FF0000"/>
              </a:solidFill>
            </a:endParaRPr>
          </a:p>
          <a:p>
            <a:pPr algn="r"/>
            <a:r>
              <a:rPr lang="ru-RU" b="1" dirty="0" smtClean="0">
                <a:solidFill>
                  <a:srgbClr val="FF0000"/>
                </a:solidFill>
              </a:rPr>
              <a:t>Выготский Л.С.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383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052736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Годовой календарный учебный график на 2016 - 2017 учебный год является локальным нормативным документом, регламентирующим общие требования к организации образовательного процесса в муниципальном бюджетном дошкольном образовательном учреждении детский сад № 1 «Ромашка».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64657" y="314096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Календарный учебный график обсуждается и принимается педагогическим советом, утверждается приказом заведующего  ДОУ до начала учебного года. Все изменения, вносимые в годовой  учебный график, утверждаются приказом заведующего образовательного учреждения и доводятся до всех участников образовательного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7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404664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Годовой календарный учебный график разработан в </a:t>
            </a:r>
            <a:r>
              <a:rPr lang="ru-RU" sz="2400" b="1" dirty="0" smtClean="0"/>
              <a:t>соответствии:</a:t>
            </a:r>
            <a:endParaRPr lang="ru-RU" sz="1600" dirty="0"/>
          </a:p>
          <a:p>
            <a:r>
              <a:rPr lang="ru-RU" sz="1600" dirty="0"/>
              <a:t>- </a:t>
            </a:r>
            <a:r>
              <a:rPr lang="ru-RU" sz="1400" dirty="0"/>
              <a:t>Законом Российской Федерации от 29.12.2012 г. № 273-ФЗ «Об образовании в Российской Федерации»;</a:t>
            </a:r>
          </a:p>
          <a:p>
            <a:r>
              <a:rPr lang="ru-RU" sz="1400" dirty="0"/>
              <a:t>- Федеральным государственным образовательным стандартом дошкольного образования, утвержденным приказом Министерства образования и науки Российской Федерации от 17 октября 2013 г. N 1155; </a:t>
            </a:r>
          </a:p>
          <a:p>
            <a:r>
              <a:rPr lang="ru-RU" sz="1400" dirty="0"/>
              <a:t>- Приказом Министерства образования и науки Российской Федерации от 30.08.2013 № 1014  «Об утверждении порядка организации и осуществления образовательной деятельности по основным общеобразовательным программах - образовательным программам дошкольного образования</a:t>
            </a:r>
            <a:r>
              <a:rPr lang="ru-RU" sz="1400" dirty="0" smtClean="0"/>
              <a:t>»;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4170" y="2989987"/>
            <a:ext cx="78848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- Основной образовательной программой ДОУ, разработанной в соответствии с основной общеобразовательной программой «От рождения до школы» под редакцией Н.Е. Вераксы, Т.С. Комаровой, М.А. Васильевой , в соответствии с ФГОС ДО.</a:t>
            </a:r>
          </a:p>
          <a:p>
            <a:r>
              <a:rPr lang="ru-RU" sz="1400" dirty="0" smtClean="0"/>
              <a:t>- Санитарно-эпидемиологическими правилами и нормативами СанПиН 2.4.1.3049-13 «Санитарно-эпидемиологические требования к устройству, содержанию и организации режима работы дошкольных образовательных учреждений», от 15.05.2013г. №26;</a:t>
            </a:r>
          </a:p>
          <a:p>
            <a:r>
              <a:rPr lang="ru-RU" sz="1400" dirty="0" smtClean="0"/>
              <a:t>- Письмом  «Комментарии к ФГОС дошкольного образования» Министерства образования и науки Российской Федерации от 28.02.2014 г. № 08-249</a:t>
            </a:r>
          </a:p>
          <a:p>
            <a:r>
              <a:rPr lang="ru-RU" sz="1400" dirty="0" smtClean="0"/>
              <a:t>- Уставом муниципального бюджетного дошкольного образовательного учреждения детский сад № 1 «Ромашка».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9003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83671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Календарный  учебный график </a:t>
            </a:r>
            <a:r>
              <a:rPr lang="ru-RU" dirty="0"/>
              <a:t>учитывает в полном объеме возрастные психофизические особенности воспитанников и отвечает требованиям охраны их жизни и здоровья.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1916832"/>
            <a:ext cx="49685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Содержание календарного  учебного графика включает в себя следующие сведения:</a:t>
            </a:r>
          </a:p>
          <a:p>
            <a:r>
              <a:rPr lang="ru-RU" dirty="0" smtClean="0"/>
              <a:t>- количество групп в детском саду; </a:t>
            </a:r>
          </a:p>
          <a:p>
            <a:r>
              <a:rPr lang="ru-RU" dirty="0" smtClean="0"/>
              <a:t>- режим работы ДОУ;</a:t>
            </a:r>
          </a:p>
          <a:p>
            <a:r>
              <a:rPr lang="ru-RU" dirty="0" smtClean="0"/>
              <a:t>- продолжительность учебного года;</a:t>
            </a:r>
          </a:p>
          <a:p>
            <a:r>
              <a:rPr lang="ru-RU" dirty="0" smtClean="0"/>
              <a:t>- количество недель в учебном году;</a:t>
            </a:r>
          </a:p>
          <a:p>
            <a:r>
              <a:rPr lang="ru-RU" dirty="0" smtClean="0"/>
              <a:t>- сроки проведения каникул, их начало и окончание;</a:t>
            </a:r>
          </a:p>
          <a:p>
            <a:r>
              <a:rPr lang="ru-RU" dirty="0" smtClean="0"/>
              <a:t>- сроки проведения мониторинга;</a:t>
            </a:r>
          </a:p>
          <a:p>
            <a:r>
              <a:rPr lang="ru-RU" dirty="0" smtClean="0"/>
              <a:t>- праздничные дни;</a:t>
            </a:r>
          </a:p>
          <a:p>
            <a:r>
              <a:rPr lang="ru-RU" dirty="0" smtClean="0"/>
              <a:t>- перечень проводимых праздников для детей;</a:t>
            </a:r>
          </a:p>
          <a:p>
            <a:r>
              <a:rPr lang="ru-RU" dirty="0" smtClean="0"/>
              <a:t>- организация образовательного процесса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мероприятия, проводимые в летний оздоровительный период</a:t>
            </a:r>
          </a:p>
          <a:p>
            <a:r>
              <a:rPr lang="ru-RU" dirty="0" smtClean="0"/>
              <a:t>- модель физического развития.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65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7555" y="1052736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Режим работы ДОУ:</a:t>
            </a:r>
            <a:r>
              <a:rPr lang="ru-RU" dirty="0"/>
              <a:t>  10,5 часов (с 7.30 – 18.00),  рабочая неделя состоит из 5 дней, суббота и воскресение - выходные дни. Согласно статье 112 Трудового Кодекса Российской Федерации, а также Постановления о переносе выходных дней Правительства РФ от 24.09.2015 г. № 1017  в  календарном учебном графике учтены нерабочие (выходные и праздничные) дни.</a:t>
            </a:r>
          </a:p>
          <a:p>
            <a:r>
              <a:rPr lang="ru-RU" dirty="0"/>
              <a:t>Продолжительность учебного года составляет 38 недель (1 и 2 полугодия) Согласно статье 112 Трудового Кодекса Российской Федерации. Производственный календарь на 2017 год с праздниками и выходными днями составлен согласно </a:t>
            </a:r>
            <a:r>
              <a:rPr lang="ru-RU" dirty="0" err="1"/>
              <a:t>Cтатьи</a:t>
            </a:r>
            <a:r>
              <a:rPr lang="ru-RU" dirty="0"/>
              <a:t> 112 ТК РФ (в ред. от 23.04.2012 N 35-ФЗ) "Нерабочие праздничные дни", Приказа </a:t>
            </a:r>
            <a:r>
              <a:rPr lang="ru-RU" dirty="0" err="1"/>
              <a:t>Минздравсоцразвития</a:t>
            </a:r>
            <a:r>
              <a:rPr lang="ru-RU" dirty="0"/>
              <a:t> РФ от 13.08.2009 N 588н "Об утверждении порядка исчисления нормы рабочего времени на определенные календарные периоды времени (месяц, квартал, год) в зависимости от установленной продолжительности рабочего времени в неделю" и Постановления утвержденного Правительством РФ от 04.08.2016 N 756 "О переносе выходных дней в 2017 году". В годовом календарном учебном графике учтены нерабочие (выходные и праздничные) дни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4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9603" y="569922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Перечень групп, функционирующих в ДОУ:</a:t>
            </a:r>
            <a:endParaRPr lang="ru-RU" dirty="0"/>
          </a:p>
          <a:p>
            <a:pPr algn="ctr"/>
            <a:r>
              <a:rPr lang="ru-RU" dirty="0"/>
              <a:t>В МБДОУ детском саду №1 «Ромашка» на 01.09.2016г. 104 воспитанника от 1,6 лет  до 7 лет</a:t>
            </a:r>
            <a:r>
              <a:rPr lang="ru-RU" dirty="0" smtClean="0"/>
              <a:t>.</a:t>
            </a:r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В МБДОУ функционирует 5 разновозрастных  групп: 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61199"/>
              </p:ext>
            </p:extLst>
          </p:nvPr>
        </p:nvGraphicFramePr>
        <p:xfrm>
          <a:off x="1691679" y="2047251"/>
          <a:ext cx="6997140" cy="327279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92041"/>
                <a:gridCol w="4316472"/>
                <a:gridCol w="2388627"/>
              </a:tblGrid>
              <a:tr h="63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Название    группы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8620"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388620"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Количество   детей в группах общеразвивающей направленности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1.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группа раннего возраста «Лукоморье» (1,6-3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2.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младшая дошкольная (3-4) - «Росинка»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3.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средняя дошкольная (4-5) – «Солнечные лучики»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4.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старшая дошкольная (5-6) - «Звёздочки»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6743700" algn="l"/>
                        </a:tabLst>
                      </a:pPr>
                      <a:r>
                        <a:rPr lang="ru-RU" sz="1300" dirty="0">
                          <a:effectLst/>
                        </a:rPr>
                        <a:t>подготовительная дошкольная (6-7) - «Почемучки»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29" marR="65329" marT="0" marB="0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421" y="188639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Организация режима  пребывания  детей в образовательном учреждении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07184" y="836712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Организация образовательного процесса</a:t>
            </a:r>
            <a:endParaRPr lang="ru-RU" u="sng" dirty="0"/>
          </a:p>
          <a:p>
            <a:r>
              <a:rPr lang="ru-RU" b="1" dirty="0"/>
              <a:t> 1. Режим работы </a:t>
            </a:r>
            <a:r>
              <a:rPr lang="ru-RU" b="1" dirty="0" smtClean="0"/>
              <a:t>учреждения</a:t>
            </a:r>
          </a:p>
          <a:p>
            <a:r>
              <a:rPr lang="ru-RU" b="1" dirty="0"/>
              <a:t>2. Продолжительность учебного </a:t>
            </a:r>
            <a:r>
              <a:rPr lang="ru-RU" b="1" dirty="0" smtClean="0"/>
              <a:t>года</a:t>
            </a:r>
          </a:p>
          <a:p>
            <a:r>
              <a:rPr lang="ru-RU" b="1" dirty="0" smtClean="0"/>
              <a:t>3. Организация режима пребывания детей в образовательном учреждении</a:t>
            </a:r>
            <a:endParaRPr lang="ru-RU" b="1" dirty="0" smtClean="0"/>
          </a:p>
          <a:p>
            <a:r>
              <a:rPr lang="ru-RU" b="1" dirty="0" smtClean="0"/>
              <a:t>4. </a:t>
            </a:r>
            <a:r>
              <a:rPr lang="ru-RU" b="1" dirty="0"/>
              <a:t>Мероприятия, проводимые в рамках образовательного </a:t>
            </a:r>
            <a:r>
              <a:rPr lang="ru-RU" b="1" dirty="0" smtClean="0"/>
              <a:t>процесса</a:t>
            </a:r>
          </a:p>
          <a:p>
            <a:r>
              <a:rPr lang="ru-RU" dirty="0"/>
              <a:t>3.1. Оценка индивидуального развития дошкольников, связанная с оценкой эффективности педагогических действий и лежащая в основе его дальнейшего </a:t>
            </a:r>
            <a:r>
              <a:rPr lang="ru-RU" dirty="0" smtClean="0"/>
              <a:t>планирования</a:t>
            </a:r>
          </a:p>
          <a:p>
            <a:r>
              <a:rPr lang="ru-RU" dirty="0"/>
              <a:t>3.2. Праздничные </a:t>
            </a:r>
            <a:r>
              <a:rPr lang="ru-RU" dirty="0" smtClean="0"/>
              <a:t>дни</a:t>
            </a:r>
          </a:p>
          <a:p>
            <a:r>
              <a:rPr lang="ru-RU" b="1" dirty="0"/>
              <a:t>4. Праздники для </a:t>
            </a:r>
            <a:r>
              <a:rPr lang="ru-RU" b="1" dirty="0" smtClean="0"/>
              <a:t>воспитанников</a:t>
            </a:r>
          </a:p>
          <a:p>
            <a:r>
              <a:rPr lang="ru-RU" b="1" dirty="0"/>
              <a:t>5. Мероприятия, проводимые в летний оздоровительный </a:t>
            </a:r>
            <a:r>
              <a:rPr lang="ru-RU" b="1" dirty="0" smtClean="0"/>
              <a:t>период</a:t>
            </a:r>
          </a:p>
          <a:p>
            <a:r>
              <a:rPr lang="ru-RU" b="1" dirty="0"/>
              <a:t>6. </a:t>
            </a:r>
            <a:r>
              <a:rPr lang="ru-RU" b="1" dirty="0" smtClean="0"/>
              <a:t>Максимальная недельная нагрузка НОД</a:t>
            </a:r>
          </a:p>
          <a:p>
            <a:r>
              <a:rPr lang="ru-RU" b="1" dirty="0" smtClean="0"/>
              <a:t>7</a:t>
            </a:r>
            <a:r>
              <a:rPr lang="ru-RU" b="1" dirty="0"/>
              <a:t>. </a:t>
            </a:r>
            <a:r>
              <a:rPr lang="ru-RU" b="1" dirty="0" smtClean="0"/>
              <a:t>Непрерывная образовательная деятельность </a:t>
            </a:r>
          </a:p>
          <a:p>
            <a:r>
              <a:rPr lang="ru-RU" b="1" dirty="0" smtClean="0"/>
              <a:t>8. Организованная образовательная деятельность  эстетически – оздоровительного цикла</a:t>
            </a:r>
          </a:p>
        </p:txBody>
      </p:sp>
    </p:spTree>
    <p:extLst>
      <p:ext uri="{BB962C8B-B14F-4D97-AF65-F5344CB8AC3E}">
        <p14:creationId xmlns:p14="http://schemas.microsoft.com/office/powerpoint/2010/main" val="175158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67755" y="126876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9. Сетка совместной образовательной деятельности в режимных моментах</a:t>
            </a:r>
          </a:p>
          <a:p>
            <a:r>
              <a:rPr lang="ru-RU" dirty="0" smtClean="0"/>
              <a:t>9.1. Общение</a:t>
            </a:r>
          </a:p>
          <a:p>
            <a:r>
              <a:rPr lang="ru-RU" dirty="0" smtClean="0"/>
              <a:t>9.2. Игровая деятельность, включая сюжетно-ролевую игру с правилами и другие виды игр</a:t>
            </a:r>
          </a:p>
          <a:p>
            <a:r>
              <a:rPr lang="ru-RU" dirty="0" smtClean="0"/>
              <a:t>9.3. Познавательная и исследовательская деятельность</a:t>
            </a:r>
          </a:p>
          <a:p>
            <a:r>
              <a:rPr lang="ru-RU" dirty="0" smtClean="0"/>
              <a:t>9.4. Формы творческой активности, обеспечивающей художественно-эстетическое развитие детей</a:t>
            </a:r>
          </a:p>
          <a:p>
            <a:r>
              <a:rPr lang="ru-RU" dirty="0" smtClean="0"/>
              <a:t>9.5. Выставки детского творчества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7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p.calameoassets.com/140220083838-812a7ea49d2f0ecd8b56133c3eb5b224/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41984" y="1196752"/>
            <a:ext cx="595263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Физкультурно-оздоровительные </a:t>
            </a:r>
            <a:r>
              <a:rPr lang="ru-RU" b="1" dirty="0"/>
              <a:t>мероприятия в ходе выполнения режимных </a:t>
            </a:r>
            <a:r>
              <a:rPr lang="ru-RU" b="1" dirty="0" smtClean="0"/>
              <a:t>моментов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деятельности детского сада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Физкультурные занятия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</a:rPr>
              <a:t>Физкультурно-оздоровительная работа в режиме дня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Физические упражнения и игровые задания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</a:rPr>
              <a:t>Активный отдых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</a:rPr>
              <a:t>Самостоятельная двигательная деятельность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</a:rPr>
              <a:t>Музыкально –ритмические движения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550421"/>
            <a:ext cx="36184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 smtClean="0"/>
              <a:t>10. </a:t>
            </a:r>
            <a:r>
              <a:rPr lang="ru-RU" b="1" dirty="0"/>
              <a:t>Модель физического </a:t>
            </a:r>
            <a:r>
              <a:rPr lang="ru-RU" b="1" dirty="0" smtClean="0"/>
              <a:t>развития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4725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11. </a:t>
            </a:r>
            <a:r>
              <a:rPr lang="ru-RU" b="1" dirty="0" smtClean="0"/>
              <a:t>Организация </a:t>
            </a:r>
            <a:r>
              <a:rPr lang="ru-RU" b="1" dirty="0"/>
              <a:t>дополнительного образования во второй половине дня согласно </a:t>
            </a:r>
            <a:r>
              <a:rPr lang="ru-RU" b="1" dirty="0" smtClean="0"/>
              <a:t> графика вне основного времени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68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468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Егорлыкский отдел образования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14</cp:revision>
  <dcterms:created xsi:type="dcterms:W3CDTF">2017-04-18T10:50:51Z</dcterms:created>
  <dcterms:modified xsi:type="dcterms:W3CDTF">2017-04-26T06:51:53Z</dcterms:modified>
</cp:coreProperties>
</file>