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64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  <p:sldId id="276" r:id="rId21"/>
    <p:sldId id="260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00FF"/>
    <a:srgbClr val="990099"/>
    <a:srgbClr val="009900"/>
    <a:srgbClr val="0000FF"/>
    <a:srgbClr val="FF0066"/>
    <a:srgbClr val="AAF4D3"/>
    <a:srgbClr val="BEF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99"/>
            <a:ext cx="7772400" cy="1795463"/>
          </a:xfrm>
        </p:spPr>
        <p:txBody>
          <a:bodyPr anchor="b"/>
          <a:lstStyle>
            <a:lvl1pPr algn="ctr">
              <a:defRPr sz="6000">
                <a:latin typeface="Segoe Script" panose="020B05040200000000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Segoe Script" panose="020B05040200000000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8654-1D5F-4A22-AB00-A5F58B10F552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2F3-2A37-43E9-BED7-09B2DE079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8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0B2E1-6312-403C-992E-72E0CE5BCDFB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B10B-5682-4D9D-B9F9-589B1A6FD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2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7C71A-29CA-43BC-BC56-33EDB1E41012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701F1-6CE9-4A78-8F45-B5C8BF7ED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2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Script" panose="020B0504020000000003" pitchFamily="34" charset="0"/>
              </a:defRPr>
            </a:lvl1pPr>
            <a:lvl2pPr>
              <a:defRPr>
                <a:latin typeface="Segoe Script" panose="020B0504020000000003" pitchFamily="34" charset="0"/>
              </a:defRPr>
            </a:lvl2pPr>
            <a:lvl3pPr>
              <a:defRPr>
                <a:latin typeface="Segoe Script" panose="020B0504020000000003" pitchFamily="34" charset="0"/>
              </a:defRPr>
            </a:lvl3pPr>
            <a:lvl4pPr>
              <a:defRPr>
                <a:latin typeface="Segoe Script" panose="020B0504020000000003" pitchFamily="34" charset="0"/>
              </a:defRPr>
            </a:lvl4pPr>
            <a:lvl5pPr>
              <a:defRPr>
                <a:latin typeface="Segoe Script" panose="020B05040200000000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D4AA6-16FA-430A-B65F-FA650AE3474B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8FCA9-A73B-4A89-BD8C-B032D3845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D704-D509-4524-BA21-A38CEB307C4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E0C93-D9DE-4CDC-A98D-55343CD40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4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CEFF-9455-44EF-97C4-979916CEA894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F127F-D6A6-46D5-90B7-D7F926FC0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9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A6811-DC3E-44C3-8CDB-5A7A7DDADC82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1327-6B46-4029-B312-D44755CB3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0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F191C-3F9B-487E-AEF2-C0F117B73B9B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E540A-73A9-4D9A-A7B0-F89DBC9F4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8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EFF1-F082-4F9E-BA00-8BE2876A9505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9F08-870C-4298-83C8-C565F78DF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1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3EDF-2C08-4671-A2EE-DAC60DB3E4C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DF6E-57C3-474D-AD3F-904847B9F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6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BFDF-6A6C-4CE5-949A-DFFD394B2D79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ECE5F-F763-4D1F-BAC2-C5BB1716F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3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84F4BB-B54A-4BCB-BB0A-67D4F42BD261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B3D6CE-9A9D-4647-B67E-85A01F4CE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jpe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155700" y="2374900"/>
            <a:ext cx="3111500" cy="1795463"/>
          </a:xfrm>
        </p:spPr>
        <p:txBody>
          <a:bodyPr/>
          <a:lstStyle/>
          <a:p>
            <a:r>
              <a:rPr lang="ru-RU" sz="4400" b="1" smtClean="0">
                <a:solidFill>
                  <a:srgbClr val="FF0000"/>
                </a:solidFill>
                <a:latin typeface="Gabriola" pitchFamily="82" charset="0"/>
              </a:rPr>
              <a:t>Методический кабинет МБДОУ детского сада  № 1 «Ромашка»</a:t>
            </a:r>
            <a:endParaRPr lang="ru-RU" sz="4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1399" y="1669534"/>
            <a:ext cx="38450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</a:rPr>
              <a:t>это творческая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</a:rPr>
              <a:t>педагогическая мастерская</a:t>
            </a:r>
            <a:endParaRPr lang="ru-RU" sz="4400" dirty="0"/>
          </a:p>
        </p:txBody>
      </p:sp>
      <p:pic>
        <p:nvPicPr>
          <p:cNvPr id="5" name="Picture 2" descr="C:\Documents and Settings\user\Рабочий стол\фото метод кабинет\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0"/>
          <a:stretch/>
        </p:blipFill>
        <p:spPr bwMode="auto">
          <a:xfrm>
            <a:off x="2358887" y="4024388"/>
            <a:ext cx="3776869" cy="2451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209" y="390671"/>
            <a:ext cx="4190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Наглядно –дидактические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пособия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user\Рабочий стол\фото метод кабинет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243" y="1657025"/>
            <a:ext cx="3482854" cy="2612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user\Рабочий стол\фото метод кабинет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04" y="638657"/>
            <a:ext cx="3533638" cy="2650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user\Рабочий стол\фото метод кабинет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29" y="3315391"/>
            <a:ext cx="4034231" cy="3025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7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200" y="335448"/>
            <a:ext cx="4190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Наглядно –дидактические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пособия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Documents and Settings\user\Рабочий стол\фото метод кабинет\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t="6781" r="10795" b="9466"/>
          <a:stretch/>
        </p:blipFill>
        <p:spPr bwMode="auto">
          <a:xfrm>
            <a:off x="503582" y="1221668"/>
            <a:ext cx="3684105" cy="2779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фото метод кабинет\4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94" y="1166444"/>
            <a:ext cx="3533575" cy="2650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82225" y="306245"/>
            <a:ext cx="4407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FF"/>
                </a:solidFill>
                <a:latin typeface="Cambria" pitchFamily="18" charset="0"/>
              </a:rPr>
              <a:t>Художественная литература</a:t>
            </a:r>
            <a:endParaRPr lang="ru-RU" sz="2400" b="1" dirty="0">
              <a:solidFill>
                <a:srgbClr val="6600FF"/>
              </a:solidFill>
            </a:endParaRPr>
          </a:p>
        </p:txBody>
      </p:sp>
      <p:pic>
        <p:nvPicPr>
          <p:cNvPr id="2052" name="Picture 4" descr="C:\Documents and Settings\user\Рабочий стол\фото метод кабинет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58" y="4001542"/>
            <a:ext cx="3458526" cy="2593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432783"/>
            <a:ext cx="3822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66"/>
                </a:solidFill>
                <a:latin typeface="Gabriola" pitchFamily="82" charset="0"/>
              </a:rPr>
              <a:t>Материалы </a:t>
            </a:r>
            <a:r>
              <a:rPr lang="ru-RU" sz="2400" b="1" dirty="0" err="1">
                <a:solidFill>
                  <a:srgbClr val="FF0066"/>
                </a:solidFill>
                <a:latin typeface="Gabriola" pitchFamily="82" charset="0"/>
              </a:rPr>
              <a:t>медиатеки</a:t>
            </a:r>
            <a:r>
              <a:rPr lang="ru-RU" sz="2400" b="1" dirty="0">
                <a:solidFill>
                  <a:srgbClr val="FF0066"/>
                </a:solidFill>
                <a:latin typeface="Gabriola" pitchFamily="82" charset="0"/>
              </a:rPr>
              <a:t> (презентации, видео, обучающие фильмы, мультфильмы, звукозаписи, список образовательных сайтов для работы в </a:t>
            </a:r>
            <a:r>
              <a:rPr lang="ru-RU" sz="2400" b="1" dirty="0" err="1">
                <a:solidFill>
                  <a:srgbClr val="FF0066"/>
                </a:solidFill>
                <a:latin typeface="Gabriola" pitchFamily="82" charset="0"/>
              </a:rPr>
              <a:t>Интернетсообществах</a:t>
            </a:r>
            <a:r>
              <a:rPr lang="ru-RU" sz="2400" b="1" dirty="0">
                <a:solidFill>
                  <a:srgbClr val="FF0066"/>
                </a:solidFill>
                <a:latin typeface="Gabriola" pitchFamily="82" charset="0"/>
              </a:rPr>
              <a:t>),</a:t>
            </a:r>
          </a:p>
        </p:txBody>
      </p:sp>
      <p:pic>
        <p:nvPicPr>
          <p:cNvPr id="3074" name="Picture 2" descr="C:\Documents and Settings\user\Рабочий стол\фото метод кабинет\4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1775"/>
            <a:ext cx="3822700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14900" y="432783"/>
            <a:ext cx="3822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Gabriola" pitchFamily="82" charset="0"/>
              </a:rPr>
              <a:t>Презентации для образовательной деятельности с </a:t>
            </a:r>
            <a:r>
              <a:rPr lang="ru-RU" sz="2400" b="1" dirty="0" smtClean="0">
                <a:solidFill>
                  <a:srgbClr val="0000FF"/>
                </a:solidFill>
                <a:latin typeface="Gabriola" pitchFamily="82" charset="0"/>
              </a:rPr>
              <a:t>дошкольниками и педагогов</a:t>
            </a:r>
            <a:endParaRPr lang="ru-RU" sz="2400" b="1" dirty="0">
              <a:solidFill>
                <a:srgbClr val="0000FF"/>
              </a:solidFill>
              <a:latin typeface="Gabriola" pitchFamily="8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38" y="1951165"/>
            <a:ext cx="3777162" cy="283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23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388035"/>
            <a:ext cx="2527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9900"/>
                </a:solidFill>
                <a:latin typeface="Gabriola" pitchFamily="82" charset="0"/>
              </a:rPr>
              <a:t>ИКТ в ДОУ </a:t>
            </a:r>
            <a:endParaRPr lang="ru-RU" sz="3200" b="1" dirty="0">
              <a:solidFill>
                <a:srgbClr val="009900"/>
              </a:solidFill>
              <a:latin typeface="Gabriola" pitchFamily="82" charset="0"/>
            </a:endParaRPr>
          </a:p>
        </p:txBody>
      </p:sp>
      <p:pic>
        <p:nvPicPr>
          <p:cNvPr id="4098" name="Picture 2" descr="C:\Documents and Settings\user\Рабочий стол\фото метод кабинет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2" y="988845"/>
            <a:ext cx="3569858" cy="2677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фото метод кабинет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0133">
            <a:off x="4893126" y="1207161"/>
            <a:ext cx="3500896" cy="2625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фото  все\акция фликер\P429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21" y="3832432"/>
            <a:ext cx="3265465" cy="2449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4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842" y="224135"/>
            <a:ext cx="36973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99"/>
                </a:solidFill>
                <a:latin typeface="Gabriola" pitchFamily="82" charset="0"/>
              </a:rPr>
              <a:t>Стенды </a:t>
            </a:r>
            <a:r>
              <a:rPr lang="ru-RU" sz="3200" b="1" dirty="0">
                <a:solidFill>
                  <a:srgbClr val="990099"/>
                </a:solidFill>
                <a:latin typeface="Gabriola" pitchFamily="82" charset="0"/>
              </a:rPr>
              <a:t>с информацией, отражающей организацию методической работы в образовательном учреждении</a:t>
            </a:r>
          </a:p>
        </p:txBody>
      </p:sp>
      <p:pic>
        <p:nvPicPr>
          <p:cNvPr id="5122" name="Picture 2" descr="C:\Documents and Settings\user\Рабочий стол\фото метод кабинет\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4" t="6430" b="13018"/>
          <a:stretch/>
        </p:blipFill>
        <p:spPr bwMode="auto">
          <a:xfrm>
            <a:off x="2514599" y="3472070"/>
            <a:ext cx="4041270" cy="2623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фото метод кабинет\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44" y="479632"/>
            <a:ext cx="3795552" cy="284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054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фото метод кабинет\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" y="371062"/>
            <a:ext cx="4026313" cy="3019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user\Рабочий стол\фото метод кабинет\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68"/>
          <a:stretch/>
        </p:blipFill>
        <p:spPr bwMode="auto">
          <a:xfrm rot="5669651">
            <a:off x="5455203" y="688104"/>
            <a:ext cx="2891680" cy="2793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user\Рабочий стол\фото метод кабинет\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39" y="3461056"/>
            <a:ext cx="4005401" cy="3004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81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8000" y="313035"/>
            <a:ext cx="3492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Gabriola" pitchFamily="82" charset="0"/>
              </a:rPr>
              <a:t>Аттестационные </a:t>
            </a:r>
            <a:r>
              <a:rPr lang="ru-RU" sz="2800" b="1" dirty="0">
                <a:solidFill>
                  <a:srgbClr val="0070C0"/>
                </a:solidFill>
                <a:latin typeface="Gabriola" pitchFamily="82" charset="0"/>
              </a:rPr>
              <a:t>материалы, материалы повышения квалификации, обобщенный педагогический опыт</a:t>
            </a:r>
          </a:p>
        </p:txBody>
      </p:sp>
      <p:pic>
        <p:nvPicPr>
          <p:cNvPr id="6146" name="Picture 2" descr="D:\Мои документы\фото  все\нод света  апрель 2017\IMG_1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30" y="210380"/>
            <a:ext cx="3662652" cy="2746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55606" y="2894968"/>
            <a:ext cx="3492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</a:rPr>
              <a:t>НОД Ткачева С.В. «Выросла репка»</a:t>
            </a:r>
            <a:endParaRPr lang="ru-RU" sz="2000" b="1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6148" name="Picture 4" descr="D:\Мои документы\фото  все\Ткачёва С.В. огород 2017\IMG_09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715487"/>
            <a:ext cx="3492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59313" y="5623191"/>
            <a:ext cx="3492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</a:rPr>
              <a:t>Проект Ткачева С.В. «Огород»</a:t>
            </a:r>
            <a:endParaRPr lang="ru-RU" sz="2000" b="1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6149" name="Picture 5" descr="D:\Мои документы\фото  все\фото мо экспериментирование\IMG_21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13" y="3242779"/>
            <a:ext cx="3707530" cy="27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08006" y="6174881"/>
            <a:ext cx="3492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Gabriola" pitchFamily="82" charset="0"/>
              </a:rPr>
              <a:t>РМО НОД Ткачева С.В. «Чудеса»</a:t>
            </a:r>
            <a:endParaRPr lang="ru-RU" sz="2000" b="1" dirty="0">
              <a:solidFill>
                <a:srgbClr val="0070C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3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фото  все\фото самсонова\P1060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3" y="237436"/>
            <a:ext cx="3273285" cy="2454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1660" y="2694913"/>
            <a:ext cx="3492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99"/>
                </a:solidFill>
                <a:latin typeface="Gabriola" pitchFamily="82" charset="0"/>
              </a:rPr>
              <a:t>НОД Самсонова С.В. «По Тропинке»</a:t>
            </a:r>
            <a:endParaRPr lang="ru-RU" sz="2000" b="1" dirty="0">
              <a:solidFill>
                <a:srgbClr val="CC0099"/>
              </a:solidFill>
              <a:latin typeface="Gabriola" pitchFamily="82" charset="0"/>
            </a:endParaRPr>
          </a:p>
        </p:txBody>
      </p:sp>
      <p:pic>
        <p:nvPicPr>
          <p:cNvPr id="7171" name="Picture 3" descr="D:\Мои документы\фото  все\нод самсонова 2016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94" y="3247423"/>
            <a:ext cx="3334024" cy="2500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7731" y="5895313"/>
            <a:ext cx="3492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99"/>
                </a:solidFill>
                <a:latin typeface="Gabriola" pitchFamily="82" charset="0"/>
              </a:rPr>
              <a:t>НОД Самсонова С.В. «У Солнышка в гостях»</a:t>
            </a:r>
            <a:endParaRPr lang="ru-RU" sz="2000" b="1" dirty="0">
              <a:solidFill>
                <a:srgbClr val="CC0099"/>
              </a:solidFill>
              <a:latin typeface="Gabriola" pitchFamily="82" charset="0"/>
            </a:endParaRPr>
          </a:p>
        </p:txBody>
      </p:sp>
      <p:pic>
        <p:nvPicPr>
          <p:cNvPr id="7172" name="Picture 4" descr="D:\Мои документы\фото  все\валеология Наташа\DSCF45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53" y="1238616"/>
            <a:ext cx="3552134" cy="2664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70231" y="4097572"/>
            <a:ext cx="34925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99"/>
                </a:solidFill>
                <a:latin typeface="Gabriola" pitchFamily="82" charset="0"/>
              </a:rPr>
              <a:t>НОД Григоренко Н.Н. «Здоровячки»</a:t>
            </a:r>
            <a:endParaRPr lang="ru-RU" sz="2000" b="1" dirty="0">
              <a:solidFill>
                <a:srgbClr val="CC0099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1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фото  все\нод ира ноябрь\DSC03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0" y="279400"/>
            <a:ext cx="3505199" cy="2628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814872"/>
            <a:ext cx="4457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Gabriola" pitchFamily="82" charset="0"/>
              </a:rPr>
              <a:t>НОД Буйновская И.В. «Строение тела человека»</a:t>
            </a:r>
            <a:endParaRPr lang="ru-RU" sz="2000" b="1" dirty="0">
              <a:solidFill>
                <a:srgbClr val="6600FF"/>
              </a:solidFill>
              <a:latin typeface="Gabriola" pitchFamily="82" charset="0"/>
            </a:endParaRPr>
          </a:p>
        </p:txBody>
      </p:sp>
      <p:pic>
        <p:nvPicPr>
          <p:cNvPr id="8195" name="Picture 3" descr="D:\Мои документы\фото  все\фото занятия игра ира\DSC020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98" y="3214982"/>
            <a:ext cx="3492235" cy="2619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25691" y="5834158"/>
            <a:ext cx="3492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Gabriola" pitchFamily="82" charset="0"/>
              </a:rPr>
              <a:t>Сюжетно –ролевая  игра  Буйновская И.В. «Салон Кудряшки»</a:t>
            </a:r>
            <a:endParaRPr lang="ru-RU" sz="2000" b="1" dirty="0">
              <a:solidFill>
                <a:srgbClr val="6600FF"/>
              </a:solidFill>
              <a:latin typeface="Gabriola" pitchFamily="82" charset="0"/>
            </a:endParaRPr>
          </a:p>
        </p:txBody>
      </p:sp>
      <p:pic>
        <p:nvPicPr>
          <p:cNvPr id="8196" name="Picture 4" descr="D:\Мои документы\фото МО\DSC039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91" y="1467731"/>
            <a:ext cx="3592374" cy="2694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57699" y="528872"/>
            <a:ext cx="4457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Gabriola" pitchFamily="82" charset="0"/>
              </a:rPr>
              <a:t>РМО НОД Буйновская И.В. </a:t>
            </a:r>
          </a:p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Gabriola" pitchFamily="82" charset="0"/>
              </a:rPr>
              <a:t>«По страницам сказки »</a:t>
            </a:r>
            <a:endParaRPr lang="ru-RU" sz="2000" b="1" dirty="0">
              <a:solidFill>
                <a:srgbClr val="6600FF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52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фото  все\фото мо галя грамота\SAM_5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9" y="319710"/>
            <a:ext cx="3545511" cy="265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298" y="2948916"/>
            <a:ext cx="4457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Gabriola" pitchFamily="82" charset="0"/>
              </a:rPr>
              <a:t>РМО НОД Лебедева Г.В. </a:t>
            </a:r>
          </a:p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Gabriola" pitchFamily="82" charset="0"/>
              </a:rPr>
              <a:t>«</a:t>
            </a:r>
            <a:r>
              <a:rPr lang="ru-RU" sz="2000" b="1" dirty="0" err="1" smtClean="0">
                <a:solidFill>
                  <a:srgbClr val="6600FF"/>
                </a:solidFill>
                <a:latin typeface="Gabriola" pitchFamily="82" charset="0"/>
              </a:rPr>
              <a:t>Супернубы</a:t>
            </a:r>
            <a:r>
              <a:rPr lang="ru-RU" sz="2000" b="1" dirty="0" smtClean="0">
                <a:solidFill>
                  <a:srgbClr val="6600FF"/>
                </a:solidFill>
                <a:latin typeface="Gabriola" pitchFamily="82" charset="0"/>
              </a:rPr>
              <a:t> спешат на помощь»</a:t>
            </a:r>
            <a:endParaRPr lang="ru-RU" sz="2000" b="1" dirty="0">
              <a:solidFill>
                <a:srgbClr val="6600FF"/>
              </a:solidFill>
              <a:latin typeface="Gabriola" pitchFamily="82" charset="0"/>
            </a:endParaRPr>
          </a:p>
        </p:txBody>
      </p:sp>
      <p:pic>
        <p:nvPicPr>
          <p:cNvPr id="9219" name="Picture 3" descr="D:\Мои документы\фото  все\Новая папка (2)\DSC06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47" y="363640"/>
            <a:ext cx="3918960" cy="2939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02100" y="3302860"/>
            <a:ext cx="4457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Gabriola" pitchFamily="82" charset="0"/>
              </a:rPr>
              <a:t>НОД Козинская Е.С.</a:t>
            </a:r>
          </a:p>
          <a:p>
            <a:pPr algn="ctr"/>
            <a:r>
              <a:rPr lang="ru-RU" sz="2000" b="1" dirty="0" smtClean="0">
                <a:solidFill>
                  <a:srgbClr val="6600FF"/>
                </a:solidFill>
                <a:latin typeface="Gabriola" pitchFamily="82" charset="0"/>
              </a:rPr>
              <a:t>«В гости к </a:t>
            </a:r>
            <a:r>
              <a:rPr lang="ru-RU" sz="2000" b="1" dirty="0" err="1" smtClean="0">
                <a:solidFill>
                  <a:srgbClr val="6600FF"/>
                </a:solidFill>
                <a:latin typeface="Gabriola" pitchFamily="82" charset="0"/>
              </a:rPr>
              <a:t>лунтику</a:t>
            </a:r>
            <a:r>
              <a:rPr lang="ru-RU" sz="2000" b="1" dirty="0" smtClean="0">
                <a:solidFill>
                  <a:srgbClr val="6600FF"/>
                </a:solidFill>
                <a:latin typeface="Gabriola" pitchFamily="82" charset="0"/>
              </a:rPr>
              <a:t>»</a:t>
            </a:r>
            <a:endParaRPr lang="ru-RU" sz="2000" b="1" dirty="0">
              <a:solidFill>
                <a:srgbClr val="6600FF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1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47700" y="2946400"/>
            <a:ext cx="7772400" cy="1795463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>
                <a:solidFill>
                  <a:srgbClr val="C00000"/>
                </a:solidFill>
                <a:latin typeface="Gabriola" pitchFamily="82" charset="0"/>
              </a:rPr>
              <a:t>Центром и источником всей педагогической работы детского сада является методический кабинет. Методический кабинет-это творческая педагогическая мастерская, где воспитатель может получить практическую помощь в организации образовательной деятельности с детьми дошкольного учреждения. Все его содержание соответствует потребностям педагогов, повышении  и совершенствованию педагогического мастерства, взаимодействии с родителями и просто в повседневной деятельности: подготовке к рабочему дню, к семинарам –практикумам, педагогическому часу, совету и т.д.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369143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Gabriola" pitchFamily="82" charset="0"/>
              </a:rPr>
              <a:t>В план работы методического кабинета входят такие мероприятия, как: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Gabriola" pitchFamily="82" charset="0"/>
              </a:rPr>
              <a:t>подготовка и проведение педагогически советов, консультаций, мастер-классов, семинаров, открытых показов и др.;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Gabriola" pitchFamily="82" charset="0"/>
              </a:rPr>
              <a:t>организация и проведение выставок;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Gabriola" pitchFamily="82" charset="0"/>
              </a:rPr>
              <a:t>организацию и проведение смотров-конкурсов;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Gabriola" pitchFamily="82" charset="0"/>
              </a:rPr>
              <a:t>организация работы творческих групп, </a:t>
            </a:r>
            <a:r>
              <a:rPr lang="ru-RU" sz="2000" dirty="0" err="1">
                <a:latin typeface="Gabriola" pitchFamily="82" charset="0"/>
              </a:rPr>
              <a:t>методсовета</a:t>
            </a:r>
            <a:r>
              <a:rPr lang="ru-RU" sz="2000" dirty="0">
                <a:latin typeface="Gabriola" pitchFamily="82" charset="0"/>
              </a:rPr>
              <a:t>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Gabriola" pitchFamily="82" charset="0"/>
              </a:rPr>
              <a:t>работа по повышению квалификации педагогов, обобщению опыта;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Gabriola" pitchFamily="82" charset="0"/>
              </a:rPr>
              <a:t>работа по сбору и анализу информации об образовательной деятельности учреждения;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Gabriola" pitchFamily="82" charset="0"/>
              </a:rPr>
              <a:t>консультирование родителей;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Gabriola" pitchFamily="82" charset="0"/>
              </a:rPr>
              <a:t>работу с периодическими изданиями и методической литературой;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dirty="0">
                <a:latin typeface="Gabriola" pitchFamily="82" charset="0"/>
              </a:rPr>
              <a:t>работу с методической документаци</a:t>
            </a:r>
            <a:r>
              <a:rPr lang="ru-RU" dirty="0"/>
              <a:t>ей.</a:t>
            </a:r>
          </a:p>
        </p:txBody>
      </p:sp>
      <p:pic>
        <p:nvPicPr>
          <p:cNvPr id="11266" name="Picture 2" descr="D:\Мои документы\фото  все\педчасы\DSC03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265043"/>
            <a:ext cx="3731037" cy="2798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фото  все\педчасы\DSC03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04" y="3541107"/>
            <a:ext cx="3440392" cy="2580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967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То, что сегодня ребенок умеет делать в сотрудничестве и под руководством, завтра он становится способен выполнить самостоятельно... Исследуя, что ребенок способен выполнить в сотрудничестве, мы определяем развитие завтрашнего дня. </a:t>
            </a:r>
            <a:br>
              <a:rPr lang="ru-RU" dirty="0" smtClean="0"/>
            </a:br>
            <a:endParaRPr lang="ru-RU" dirty="0" smtClean="0"/>
          </a:p>
          <a:p>
            <a:pPr algn="r" eaLnBrk="1" hangingPunct="1"/>
            <a:r>
              <a:rPr lang="ru-RU" dirty="0" smtClean="0"/>
              <a:t>Выготский Л.С.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03250" y="1063625"/>
            <a:ext cx="366395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C00000"/>
                </a:solidFill>
                <a:latin typeface="Gabriola" pitchFamily="82" charset="0"/>
                <a:cs typeface="Gautami" pitchFamily="2"/>
              </a:rPr>
              <a:t>Кабинет доступен каждому </a:t>
            </a:r>
            <a:r>
              <a:rPr lang="ru-RU" sz="3200" dirty="0" smtClean="0">
                <a:solidFill>
                  <a:srgbClr val="C00000"/>
                </a:solidFill>
                <a:latin typeface="Gabriola" pitchFamily="82" charset="0"/>
                <a:cs typeface="Gautami" pitchFamily="2"/>
              </a:rPr>
              <a:t>педагогу, </a:t>
            </a:r>
            <a:r>
              <a:rPr lang="ru-RU" sz="3200" dirty="0">
                <a:solidFill>
                  <a:srgbClr val="C00000"/>
                </a:solidFill>
                <a:latin typeface="Gabriola" pitchFamily="82" charset="0"/>
                <a:cs typeface="Gautami" pitchFamily="2"/>
              </a:rPr>
              <a:t>имеет удобный график работы. Материал соответствует современным методическим требованиям.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78970"/>
              </p:ext>
            </p:extLst>
          </p:nvPr>
        </p:nvGraphicFramePr>
        <p:xfrm>
          <a:off x="4883149" y="1893602"/>
          <a:ext cx="3924300" cy="147218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584451"/>
                <a:gridCol w="133984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День  недели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Время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72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понедельник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вторник 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среда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четверг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пятница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 8.00  до  16.00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029199" y="714625"/>
            <a:ext cx="342900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</a:rPr>
              <a:t>График работы методического кабинета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03700" y="2235200"/>
            <a:ext cx="63500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20996"/>
              </p:ext>
            </p:extLst>
          </p:nvPr>
        </p:nvGraphicFramePr>
        <p:xfrm>
          <a:off x="377507" y="1108234"/>
          <a:ext cx="4499293" cy="469392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650038"/>
                <a:gridCol w="2849255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Григоршак Наталья  Викторовна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 и дата  рождения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13.01.1972 г.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Занимаемая должность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Старший воспитатель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Сведения об образовании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Ростовское–на–Дону высшее педагогическое училище № 1 Министерства образования России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«Дошкольное воспитание»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«Воспитатель с правом обучения иностранному языку»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Стаж работы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общий 23 года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общий педагогический стаж 23 года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стаж работы по должности 4 года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Квалификационная категория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первая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6391275" algn="l"/>
                        </a:tabLst>
                      </a:pPr>
                      <a:r>
                        <a:rPr lang="ru-RU" sz="1400" dirty="0">
                          <a:effectLst/>
                        </a:rPr>
                        <a:t>Дата прохождения последних курсов повышения квалификации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23.05.2015 «Интегрированный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подход к реализации содержания дошкольного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образования с учётом требований ФГОС ДО»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8636" y="310634"/>
            <a:ext cx="8153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  <a:cs typeface="Gautami" pitchFamily="2"/>
              </a:rPr>
              <a:t>Ответственный методическим кабинетом </a:t>
            </a:r>
            <a:endParaRPr lang="ru-RU" sz="3200" b="1" dirty="0"/>
          </a:p>
        </p:txBody>
      </p:sp>
      <p:pic>
        <p:nvPicPr>
          <p:cNvPr id="1025" name="Picture 1" descr="C:\Documents and Settings\user\Рабочий стол\фото метод кабинет\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37" y="1417984"/>
            <a:ext cx="3904973" cy="2928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76937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Gabriola" pitchFamily="82" charset="0"/>
              </a:rPr>
              <a:t>Цель работы методического кабинета:</a:t>
            </a:r>
            <a:r>
              <a:rPr lang="ru-RU" sz="2400" dirty="0">
                <a:solidFill>
                  <a:srgbClr val="FF0000"/>
                </a:solidFill>
                <a:latin typeface="Gabriola" pitchFamily="82" charset="0"/>
              </a:rPr>
              <a:t> повышение эффективности методической работы, создание единого информационного и методического пространства, совершенствование профессионализма педагогов.</a:t>
            </a:r>
          </a:p>
        </p:txBody>
      </p:sp>
      <p:sp>
        <p:nvSpPr>
          <p:cNvPr id="3" name="Овал 2"/>
          <p:cNvSpPr/>
          <p:nvPr/>
        </p:nvSpPr>
        <p:spPr>
          <a:xfrm rot="20990654">
            <a:off x="381000" y="1447800"/>
            <a:ext cx="3022600" cy="914400"/>
          </a:xfrm>
          <a:prstGeom prst="ellipse">
            <a:avLst/>
          </a:prstGeom>
          <a:solidFill>
            <a:srgbClr val="AAF4D3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Задачи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358900" y="24384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365501" y="1574800"/>
            <a:ext cx="1003300" cy="8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791261"/>
            <a:ext cx="4457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ru-RU" dirty="0">
                <a:solidFill>
                  <a:srgbClr val="FF0066"/>
                </a:solidFill>
              </a:rPr>
              <a:t>содействовать в выполнении целевых федеральных, региональных и муниципальных программ развития </a:t>
            </a:r>
            <a:r>
              <a:rPr lang="ru-RU" dirty="0" smtClean="0">
                <a:solidFill>
                  <a:srgbClr val="FF0066"/>
                </a:solidFill>
              </a:rPr>
              <a:t>образования;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dirty="0" smtClean="0"/>
              <a:t>создавать </a:t>
            </a:r>
            <a:r>
              <a:rPr lang="ru-RU" dirty="0"/>
              <a:t>условия для удовлетворения информационных, учебно-методических, организационно-педагогических и образовательных потребностей педагогов дошкольного учреждения;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6299" y="1303467"/>
            <a:ext cx="38481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2"/>
              </a:buBlip>
            </a:pPr>
            <a:r>
              <a:rPr lang="ru-RU" sz="1600" dirty="0">
                <a:solidFill>
                  <a:srgbClr val="009900"/>
                </a:solidFill>
              </a:rPr>
              <a:t>содействовать обновлению структуры и содержания образования, повышению его качества, развитию образовательного учреждения, педагогического мастерства педагогов дошкольного </a:t>
            </a:r>
            <a:r>
              <a:rPr lang="ru-RU" sz="1600" dirty="0" smtClean="0">
                <a:solidFill>
                  <a:srgbClr val="009900"/>
                </a:solidFill>
              </a:rPr>
              <a:t>учреждения;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1600" dirty="0" smtClean="0">
                <a:solidFill>
                  <a:srgbClr val="6600FF"/>
                </a:solidFill>
              </a:rPr>
              <a:t>создавать </a:t>
            </a:r>
            <a:r>
              <a:rPr lang="ru-RU" sz="1600" dirty="0">
                <a:solidFill>
                  <a:srgbClr val="6600FF"/>
                </a:solidFill>
              </a:rPr>
              <a:t>информационно-методическое пространство, способствующее развитию системы образования, реализации программ модернизации образования, организации инновационной и экспериментальной работы, аналитико-диагностического и экспертного обеспечения деятельности дошкольного </a:t>
            </a:r>
            <a:r>
              <a:rPr lang="ru-RU" sz="1600" dirty="0" smtClean="0">
                <a:solidFill>
                  <a:srgbClr val="6600FF"/>
                </a:solidFill>
              </a:rPr>
              <a:t>учреждения.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1600" dirty="0" smtClean="0"/>
              <a:t>создание </a:t>
            </a:r>
            <a:r>
              <a:rPr lang="ru-RU" sz="1600" dirty="0"/>
              <a:t>условий для непрерывного повышения квалификации педагогических работников, обучение новым технологиям.</a:t>
            </a:r>
          </a:p>
        </p:txBody>
      </p:sp>
    </p:spTree>
    <p:extLst>
      <p:ext uri="{BB962C8B-B14F-4D97-AF65-F5344CB8AC3E}">
        <p14:creationId xmlns:p14="http://schemas.microsoft.com/office/powerpoint/2010/main" val="245352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2852" y="373440"/>
            <a:ext cx="36708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abriola" pitchFamily="82" charset="0"/>
              </a:rPr>
              <a:t>Функциональное использование методического кабинета</a:t>
            </a:r>
            <a:endParaRPr lang="ru-RU" sz="2400" dirty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dirty="0">
                <a:solidFill>
                  <a:srgbClr val="6600FF"/>
                </a:solidFill>
                <a:latin typeface="Cambria" pitchFamily="18" charset="0"/>
              </a:rPr>
              <a:t>Методический кабинет  используется для реализации основной образовательной программы МБДОУ детского сада №1 «Ромашка» в процессе организации различных видов детской деятельности (игровой, речевой, познавательно-исследовательской, физической, социально-коммуникативной , художественно- эстетической , театрализованной).</a:t>
            </a:r>
          </a:p>
        </p:txBody>
      </p:sp>
      <p:pic>
        <p:nvPicPr>
          <p:cNvPr id="3074" name="Picture 2" descr="C:\Documents and Settings\user\Рабочий стол\фото метод кабинет\P214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6" y="373440"/>
            <a:ext cx="3258934" cy="2444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ои документы\фото  все\пдд лето\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1"/>
          <a:stretch/>
        </p:blipFill>
        <p:spPr bwMode="auto">
          <a:xfrm>
            <a:off x="4850296" y="3075768"/>
            <a:ext cx="2690191" cy="3191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2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860" y="370701"/>
            <a:ext cx="4274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  <a:latin typeface="Cambria" pitchFamily="18" charset="0"/>
              </a:rPr>
              <a:t>Методическое обеспечение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43648" y="3701534"/>
            <a:ext cx="2658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ambria" pitchFamily="18" charset="0"/>
              </a:rPr>
              <a:t>Физическое развитие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188" y="832366"/>
            <a:ext cx="3144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Познавательное развитие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user\Рабочий стол\фото метод кабинет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100" y="4214848"/>
            <a:ext cx="3344563" cy="2508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фото метод кабинет\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 bwMode="auto">
          <a:xfrm>
            <a:off x="490329" y="1201698"/>
            <a:ext cx="3533911" cy="2290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2778" y="190739"/>
            <a:ext cx="357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C0099"/>
                </a:solidFill>
                <a:latin typeface="Cambria" pitchFamily="18" charset="0"/>
              </a:rPr>
              <a:t>Художественно –эстетическое </a:t>
            </a:r>
          </a:p>
          <a:p>
            <a:pPr algn="ctr"/>
            <a:r>
              <a:rPr lang="ru-RU" b="1" dirty="0" smtClean="0">
                <a:solidFill>
                  <a:srgbClr val="CC0099"/>
                </a:solidFill>
                <a:latin typeface="Cambria" pitchFamily="18" charset="0"/>
              </a:rPr>
              <a:t>  развитие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Documents and Settings\user\Рабочий стол\фото метод кабинет\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96" b="4128"/>
          <a:stretch/>
        </p:blipFill>
        <p:spPr bwMode="auto">
          <a:xfrm>
            <a:off x="4792655" y="832366"/>
            <a:ext cx="3998917" cy="2398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5821" y="425173"/>
            <a:ext cx="227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C0099"/>
                </a:solidFill>
                <a:latin typeface="Cambria" pitchFamily="18" charset="0"/>
              </a:rPr>
              <a:t>Речевое  развитие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4338" y="3502171"/>
            <a:ext cx="3713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9900"/>
                </a:solidFill>
                <a:latin typeface="Cambria" pitchFamily="18" charset="0"/>
              </a:rPr>
              <a:t>Социально – коммуникативное </a:t>
            </a:r>
          </a:p>
          <a:p>
            <a:pPr algn="ctr"/>
            <a:r>
              <a:rPr lang="ru-RU" b="1" dirty="0" smtClean="0">
                <a:solidFill>
                  <a:srgbClr val="009900"/>
                </a:solidFill>
                <a:latin typeface="Cambria" pitchFamily="18" charset="0"/>
              </a:rPr>
              <a:t>  развитие 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5122" name="Picture 2" descr="C:\Documents and Settings\user\Рабочий стол\фото метод кабинет\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1" b="6077"/>
          <a:stretch/>
        </p:blipFill>
        <p:spPr bwMode="auto">
          <a:xfrm>
            <a:off x="1777876" y="4141589"/>
            <a:ext cx="3482975" cy="2537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user\Рабочий стол\фото метод кабинет\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4" b="8970"/>
          <a:stretch/>
        </p:blipFill>
        <p:spPr bwMode="auto">
          <a:xfrm>
            <a:off x="530088" y="914400"/>
            <a:ext cx="3445564" cy="2573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user\Рабочий стол\фото метод кабинет\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0049">
            <a:off x="4884080" y="897007"/>
            <a:ext cx="3740178" cy="2805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01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user\Рабочий стол\фото метод кабинет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8"/>
          <a:stretch/>
        </p:blipFill>
        <p:spPr bwMode="auto">
          <a:xfrm rot="5400000">
            <a:off x="-214253" y="1101215"/>
            <a:ext cx="5171297" cy="3436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53000" y="371039"/>
            <a:ext cx="3746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  <a:latin typeface="Cambria" pitchFamily="18" charset="0"/>
              </a:rPr>
              <a:t>Методические материалы </a:t>
            </a:r>
          </a:p>
          <a:p>
            <a:pPr lvl="0" algn="ctr"/>
            <a:r>
              <a:rPr lang="ru-RU" dirty="0" smtClean="0">
                <a:solidFill>
                  <a:srgbClr val="0000FF"/>
                </a:solidFill>
                <a:latin typeface="Cambria" pitchFamily="18" charset="0"/>
              </a:rPr>
              <a:t>(материалы педсоветов, </a:t>
            </a:r>
            <a:r>
              <a:rPr lang="ru-RU" dirty="0" err="1" smtClean="0">
                <a:solidFill>
                  <a:srgbClr val="0000FF"/>
                </a:solidFill>
                <a:latin typeface="Cambria" pitchFamily="18" charset="0"/>
              </a:rPr>
              <a:t>педчасов</a:t>
            </a:r>
            <a:r>
              <a:rPr lang="ru-RU" dirty="0" smtClean="0">
                <a:solidFill>
                  <a:srgbClr val="0000FF"/>
                </a:solidFill>
                <a:latin typeface="Cambria" pitchFamily="18" charset="0"/>
              </a:rPr>
              <a:t>, семинаров - практикумов, рекомендации, консультации, материалы конкурсов, открытых занятий, мероприятий, конференций и иных форм работы с педагогическим персоналом; разработанные педагогами программы дополнительного образования, занятий и т.д.)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Corbel" pitchFamily="34" charset="0"/>
              </a:rPr>
              <a:t>материал по экспериментальной работе</a:t>
            </a:r>
          </a:p>
          <a:p>
            <a:pPr lvl="0" algn="ctr"/>
            <a:endParaRPr lang="ru-RU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629</Words>
  <Application>Microsoft Office PowerPoint</Application>
  <PresentationFormat>Экран (4:3)</PresentationFormat>
  <Paragraphs>93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Методический кабинет МБДОУ детского сада  № 1 «Ромашка»</vt:lpstr>
      <vt:lpstr>  Центром и источником всей педагогической работы детского сада является методический кабинет. Методический кабинет-это творческая педагогическая мастерская, где воспитатель может получить практическую помощь в организации образовательной деятельности с детьми дошкольного учреждения. Все его содержание соответствует потребностям педагогов, повышении  и совершенствованию педагогического мастерства, взаимодействии с родителями и просто в повседневной деятельности: подготовке к рабочему дню, к семинарам –практикумам, педагогическому часу, совету и т.д.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Пользователь</cp:lastModifiedBy>
  <cp:revision>29</cp:revision>
  <dcterms:created xsi:type="dcterms:W3CDTF">2014-12-11T16:35:35Z</dcterms:created>
  <dcterms:modified xsi:type="dcterms:W3CDTF">2017-04-24T05:03:22Z</dcterms:modified>
</cp:coreProperties>
</file>