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99" d="100"/>
          <a:sy n="99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5090-E78F-43E0-9B31-1B7FB7E50CD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18C1-53D0-4518-8A84-43270558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DE8-A08B-4759-817C-733919C8EDBF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717032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Презентация </a:t>
            </a:r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на тему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«</a:t>
            </a:r>
            <a:r>
              <a:rPr lang="ru-RU" sz="3200" b="1" dirty="0" err="1" smtClean="0">
                <a:solidFill>
                  <a:srgbClr val="00B0F0"/>
                </a:solidFill>
                <a:latin typeface="Comic Sans MS" pitchFamily="66" charset="0"/>
              </a:rPr>
              <a:t>Биоэнергопластика</a:t>
            </a:r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 в работе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 учителя-логопеда с </a:t>
            </a:r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детьми с </a:t>
            </a:r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ТНР</a:t>
            </a:r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51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МБДОУ детский сад № 1 «Ромашка»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Подготовила учитель-логопед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Гречиха Л.Н.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09320"/>
            <a:ext cx="20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Ст. Егорлыкская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2" descr="C:\Users\ДОМ\Desktop\0cd90f04bedd17ed55100b41e0137d3f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4050439" cy="269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476672"/>
            <a:ext cx="4752528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Литература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916832"/>
            <a:ext cx="6696744" cy="388843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276872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B0F0"/>
                </a:solidFill>
                <a:latin typeface="Comic Sans MS" pitchFamily="66" charset="0"/>
              </a:rPr>
              <a:t>Бушлякова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Р. Г. Артикуляционная гимнастика с </a:t>
            </a:r>
          </a:p>
          <a:p>
            <a:r>
              <a:rPr lang="ru-RU" b="1" dirty="0" err="1" smtClean="0">
                <a:solidFill>
                  <a:srgbClr val="00B0F0"/>
                </a:solidFill>
                <a:latin typeface="Comic Sans MS" pitchFamily="66" charset="0"/>
              </a:rPr>
              <a:t>биоэнергопластикой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М.: «Издательство Детство-Пресс», 2011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Карелина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, И.Б. Дифференциальная диагностика стертых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форм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дизартрии и сложной </a:t>
            </a:r>
            <a:r>
              <a:rPr lang="ru-RU" b="1" dirty="0" err="1" smtClean="0">
                <a:solidFill>
                  <a:srgbClr val="00B0F0"/>
                </a:solidFill>
                <a:latin typeface="Comic Sans MS" pitchFamily="66" charset="0"/>
              </a:rPr>
              <a:t>дислалии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/И.Б. Карелина//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Дефектология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.- 1996.- №5.-С.10-1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r>
              <a:rPr lang="ru-RU" b="1" dirty="0" err="1" smtClean="0">
                <a:solidFill>
                  <a:srgbClr val="00B0F0"/>
                </a:solidFill>
                <a:latin typeface="Comic Sans MS" pitchFamily="66" charset="0"/>
              </a:rPr>
              <a:t>Ястребова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А.В., Лазаренко О.И. Занятия </a:t>
            </a:r>
            <a:endParaRPr lang="ru-RU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по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формированию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речемыслительной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деятельности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и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культуры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устной речи у 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детей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. М.: </a:t>
            </a:r>
            <a:r>
              <a:rPr lang="ru-RU" b="1" dirty="0" err="1" smtClean="0">
                <a:solidFill>
                  <a:srgbClr val="00B0F0"/>
                </a:solidFill>
                <a:latin typeface="Comic Sans MS" pitchFamily="66" charset="0"/>
              </a:rPr>
              <a:t>Аркти</a:t>
            </a: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, 2001. </a:t>
            </a:r>
            <a:endParaRPr lang="ru-RU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7371" y="2060848"/>
            <a:ext cx="67665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за внимание!</a:t>
            </a:r>
            <a:endParaRPr lang="ru-RU" sz="8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15567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ДОМ\Desktop\0007-006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941168"/>
            <a:ext cx="1580528" cy="170172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476672"/>
            <a:ext cx="7344816" cy="98640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620688"/>
            <a:ext cx="64267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«БИОЭНЕРГОПЛАСТИКА»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 включает в себя три базовых понятия  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2232248" cy="129614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БИО –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 человек как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биологический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объект 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844824"/>
            <a:ext cx="2736304" cy="216024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ЭНЕРГИЯ – 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сила, необходимая для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выполнения </a:t>
            </a:r>
            <a:r>
              <a:rPr lang="ru-RU" sz="2000" b="1" dirty="0" err="1" smtClean="0">
                <a:solidFill>
                  <a:srgbClr val="00B0F0"/>
                </a:solidFill>
                <a:latin typeface="Comic Sans MS" pitchFamily="66" charset="0"/>
              </a:rPr>
              <a:t>определѐнных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действий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1916832"/>
            <a:ext cx="2232248" cy="129614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ПЛАСТИКА –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плавные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движения рук,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тела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4149080"/>
            <a:ext cx="6552728" cy="24482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07704" y="4293096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  <a:latin typeface="Comic Sans MS" pitchFamily="66" charset="0"/>
              </a:rPr>
              <a:t>Биоэнергопластика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 – это </a:t>
            </a:r>
            <a:r>
              <a:rPr lang="ru-RU" sz="2000" b="1" dirty="0" err="1" smtClean="0">
                <a:solidFill>
                  <a:srgbClr val="00B0F0"/>
                </a:solidFill>
                <a:latin typeface="Comic Sans MS" pitchFamily="66" charset="0"/>
              </a:rPr>
              <a:t>здоровьесберегающая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   технология, в основе 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которой  лежит  </a:t>
            </a:r>
            <a:r>
              <a:rPr lang="ru-RU" sz="2000" b="1" dirty="0" err="1" smtClean="0">
                <a:solidFill>
                  <a:srgbClr val="00B0F0"/>
                </a:solidFill>
                <a:latin typeface="Comic Sans MS" pitchFamily="66" charset="0"/>
              </a:rPr>
              <a:t>сопряжѐнная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работа органов артикуляционного 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аппарата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с движениями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кистей и пальцев рук,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где 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движения рук имитируют движения речевого аппарата. </a:t>
            </a:r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42088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620688"/>
            <a:ext cx="7344816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Преимущества </a:t>
            </a:r>
            <a:r>
              <a:rPr lang="ru-RU" sz="2800" b="1" dirty="0" err="1" smtClean="0">
                <a:solidFill>
                  <a:srgbClr val="00B0F0"/>
                </a:solidFill>
                <a:latin typeface="Comic Sans MS" pitchFamily="66" charset="0"/>
              </a:rPr>
              <a:t>биоэнергопластики</a:t>
            </a:r>
            <a:endParaRPr lang="ru-RU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348880"/>
            <a:ext cx="7632848" cy="417646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256490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Оптимизирует психологическую базу 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речи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Улучшает 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моторные возможности ребёнка по всем 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параметрам 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Способствует коррекции звукопроизношения, фонематических процессов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Синхронизация работы над речевой и мелкой моторикой сокращает время занятий, усиливает их результативность.</a:t>
            </a:r>
          </a:p>
          <a:p>
            <a:pPr algn="just">
              <a:lnSpc>
                <a:spcPct val="80000"/>
              </a:lnSpc>
            </a:pPr>
            <a:endParaRPr lang="ru-RU" alt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Позволяет </a:t>
            </a:r>
            <a:r>
              <a:rPr lang="ru-RU" alt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быстрее убрать зрительную опору – зеркало, и перейти к выполнению упражнений по ощущениям.</a:t>
            </a:r>
            <a:endParaRPr lang="ru-RU" alt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ДОМ\Desktop\cartoon-baby-playing-educational-toys-illustration-33242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1878745" cy="183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620688"/>
            <a:ext cx="7344816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ЭТАПЫ БИОЭНЕРГОПЛАСТИКИ</a:t>
            </a:r>
            <a:endParaRPr lang="ru-RU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1772816"/>
            <a:ext cx="5328592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2780928"/>
            <a:ext cx="5328592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3861048"/>
            <a:ext cx="5328592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869160"/>
            <a:ext cx="5328592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59832" y="1916832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ДИАГНОСТИЧЕСКИЙ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2924944"/>
            <a:ext cx="3861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cs typeface="Times New Roman" panose="02020603050405020304" pitchFamily="18" charset="0"/>
              </a:rPr>
              <a:t>ПОДГОТОВИТЕЛЬНЫЙ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19264" y="4077072"/>
            <a:ext cx="2276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ОСНОСВНОЙ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0855" y="5013176"/>
            <a:ext cx="3403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cs typeface="Times New Roman" panose="02020603050405020304" pitchFamily="18" charset="0"/>
              </a:rPr>
              <a:t>ЗАКЛЮЧИТЕЛЬНЫЙ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306896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548680"/>
            <a:ext cx="7344816" cy="10081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620688"/>
            <a:ext cx="7444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B0F0"/>
                </a:solidFill>
                <a:latin typeface="Comic Sans MS" pitchFamily="66" charset="0"/>
                <a:cs typeface="Times New Roman" panose="02020603050405020304" pitchFamily="18" charset="0"/>
              </a:rPr>
              <a:t>АРТИКУЛЯЦИОННЫЕ УПРАЖНЕНИЯ </a:t>
            </a:r>
          </a:p>
          <a:p>
            <a:pPr algn="ctr"/>
            <a:r>
              <a:rPr lang="ru-RU" sz="2400" b="1" dirty="0" smtClean="0">
                <a:ln w="0"/>
                <a:solidFill>
                  <a:srgbClr val="00B0F0"/>
                </a:solidFill>
                <a:latin typeface="Comic Sans MS" pitchFamily="66" charset="0"/>
                <a:cs typeface="Times New Roman" panose="02020603050405020304" pitchFamily="18" charset="0"/>
              </a:rPr>
              <a:t>С ИСПОЛЬЗОВАНИЕМ БИОЭНЕРГОПЛАСТИКИ</a:t>
            </a:r>
          </a:p>
          <a:p>
            <a:endParaRPr lang="ru-RU" dirty="0"/>
          </a:p>
        </p:txBody>
      </p:sp>
      <p:pic>
        <p:nvPicPr>
          <p:cNvPr id="9" name="Рисунок 8" descr="C:\Users\ДОМ\AppData\Local\Microsoft\Windows\Temporary Internet Files\Content.Word\20250409_102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1092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ОМ\AppData\Local\Microsoft\Windows\Temporary Internet Files\Content.Word\20250409_103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724128" y="4365104"/>
            <a:ext cx="2232248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Блинчик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7664" y="2924944"/>
            <a:ext cx="2232248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Чашечка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Рисунок 4" descr="C:\Users\ДОМ\AppData\Local\Microsoft\Windows\Temporary Internet Files\Content.Word\20250409_103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30729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ОМ\AppData\Local\Microsoft\Windows\Temporary Internet Files\Content.Word\20250409_1032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\AppData\Local\Microsoft\Windows\Temporary Internet Files\Content.Word\20250409_1032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3114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84168" y="4869160"/>
            <a:ext cx="2232248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B0F0"/>
                </a:solidFill>
                <a:latin typeface="Comic Sans MS" pitchFamily="66" charset="0"/>
              </a:rPr>
              <a:t>Качеля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992" y="476672"/>
            <a:ext cx="2232248" cy="100811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Чистим зубки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877272"/>
            <a:ext cx="2232248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B0F0"/>
                </a:solidFill>
                <a:latin typeface="Comic Sans MS" pitchFamily="66" charset="0"/>
              </a:rPr>
              <a:t>Качеля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476672"/>
            <a:ext cx="6264696" cy="79208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Артикуляционные сказки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2111522" cy="2727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92896"/>
            <a:ext cx="2160278" cy="325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212976"/>
            <a:ext cx="2016224" cy="3057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844824"/>
            <a:ext cx="2130761" cy="3164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31409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20688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b="1" dirty="0" smtClean="0">
                <a:solidFill>
                  <a:srgbClr val="00B0F0"/>
                </a:solidFill>
                <a:latin typeface="Comic Sans MS" pitchFamily="66" charset="0"/>
              </a:rPr>
              <a:t>Применение зрительных опор  для правильного положения кисти рук и языка в виде занимательных карточек способствует более быстрому преодолению речевых нарушений у дошкольников.</a:t>
            </a:r>
            <a:endParaRPr lang="ru-RU" altLang="ru-RU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76672"/>
            <a:ext cx="6696744" cy="18002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Picture 2" descr="D:\Рабочий стол\IMG_1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2636912"/>
            <a:ext cx="4879975" cy="365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8072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В заключении можно сделать вывод о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том, что применение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B0F0"/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синхронизирует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работу полушарий головного мозга, улучшая внимание,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память, мышление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и связную речь.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Ускоряет исправление дефектных звуков, </a:t>
            </a:r>
            <a:endParaRPr lang="ru-RU" sz="2400" b="1" dirty="0" smtClean="0">
              <a:solidFill>
                <a:srgbClr val="00B0F0"/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у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детей со сниженными и нарушенными кинестетическими ощущениями, т. к. работающая ладонь многократно усиливает импульсы, идущие к коре головного мозга от языка, а так же способствует более быстрому преодолению речевых нарушений.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764704"/>
            <a:ext cx="7704856" cy="54006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272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41</cp:revision>
  <dcterms:created xsi:type="dcterms:W3CDTF">2018-09-05T12:40:04Z</dcterms:created>
  <dcterms:modified xsi:type="dcterms:W3CDTF">2025-04-10T18:43:44Z</dcterms:modified>
</cp:coreProperties>
</file>