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2" r:id="rId1"/>
  </p:sldMasterIdLst>
  <p:sldIdLst>
    <p:sldId id="274" r:id="rId2"/>
    <p:sldId id="275" r:id="rId3"/>
    <p:sldId id="268" r:id="rId4"/>
    <p:sldId id="284" r:id="rId5"/>
    <p:sldId id="269" r:id="rId6"/>
    <p:sldId id="282" r:id="rId7"/>
    <p:sldId id="270" r:id="rId8"/>
    <p:sldId id="285" r:id="rId9"/>
    <p:sldId id="271" r:id="rId10"/>
    <p:sldId id="286" r:id="rId11"/>
    <p:sldId id="280" r:id="rId12"/>
    <p:sldId id="262" r:id="rId13"/>
    <p:sldId id="263" r:id="rId14"/>
    <p:sldId id="265" r:id="rId15"/>
    <p:sldId id="277" r:id="rId16"/>
    <p:sldId id="272" r:id="rId17"/>
    <p:sldId id="273" r:id="rId18"/>
    <p:sldId id="276" r:id="rId19"/>
    <p:sldId id="266" r:id="rId20"/>
    <p:sldId id="278" r:id="rId21"/>
    <p:sldId id="26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 snapToGrid="0">
      <p:cViewPr varScale="1">
        <p:scale>
          <a:sx n="60" d="100"/>
          <a:sy n="60" d="100"/>
        </p:scale>
        <p:origin x="81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10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5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775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80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81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6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6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4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3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2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7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2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4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0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2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629A8-3918-4244-86A9-B7D425D96FB9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7B2D-44A2-4CEF-B756-F483756F4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77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  <p:sldLayoutId id="21474841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23082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</a:rPr>
              <a:t>Муниципальное бюджетное дошкольное образовательное учреждение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</a:rPr>
            </a:b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</a:rPr>
              <a:t>Детский сад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</a:rPr>
              <a:t>№ 1 « Ромашка»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</a:rPr>
              <a:t/>
            </a:r>
            <a:br>
              <a:rPr lang="ru-RU" sz="1200" dirty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флаг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64" y="3234127"/>
            <a:ext cx="5268036" cy="36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4334" y="1910687"/>
            <a:ext cx="8434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 – патриотическое воспитание </a:t>
            </a:r>
            <a:r>
              <a:rPr lang="ru-RU" alt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6203" y="4476465"/>
            <a:ext cx="341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                        </a:t>
            </a:r>
            <a:endParaRPr lang="ru-RU" dirty="0">
              <a:solidFill>
                <a:srgbClr val="00206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7251" y="6264322"/>
            <a:ext cx="424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Franklin Gothic Heavy" panose="020B0903020102020204" pitchFamily="34" charset="0"/>
              </a:rPr>
              <a:t>с</a:t>
            </a:r>
            <a:r>
              <a:rPr lang="ru-RU" dirty="0" smtClean="0">
                <a:solidFill>
                  <a:schemeClr val="accent2"/>
                </a:solidFill>
                <a:latin typeface="Franklin Gothic Heavy" panose="020B0903020102020204" pitchFamily="34" charset="0"/>
              </a:rPr>
              <a:t>т. Егорлыкская</a:t>
            </a:r>
            <a:endParaRPr lang="ru-RU" dirty="0">
              <a:solidFill>
                <a:schemeClr val="accent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4836" y="4438954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Выполнила </a:t>
            </a: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: Мяличкина Е.Н.</a:t>
            </a:r>
            <a:endParaRPr lang="ru-RU" dirty="0" smtClean="0">
              <a:solidFill>
                <a:srgbClr val="00206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3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0"/>
          <a:stretch/>
        </p:blipFill>
        <p:spPr>
          <a:xfrm>
            <a:off x="831273" y="263237"/>
            <a:ext cx="10474035" cy="63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1" y="678873"/>
            <a:ext cx="9883629" cy="526472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ДИДАКТИЧЕСКАЯ ИГРА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«Найди  лишнее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?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dirty="0" smtClean="0"/>
              <a:t>Цель: </a:t>
            </a:r>
            <a:r>
              <a:rPr lang="ru-RU" dirty="0"/>
              <a:t>- </a:t>
            </a:r>
            <a:r>
              <a:rPr lang="ru-RU" sz="2200" dirty="0"/>
              <a:t>расширять знания детей о военном транспорте, </a:t>
            </a:r>
            <a:r>
              <a:rPr lang="ru-RU" sz="2200" dirty="0" smtClean="0"/>
              <a:t>уметь </a:t>
            </a:r>
            <a:r>
              <a:rPr lang="ru-RU" sz="2200" dirty="0"/>
              <a:t>группировать </a:t>
            </a:r>
            <a:r>
              <a:rPr lang="ru-RU" sz="2200" dirty="0" smtClean="0"/>
              <a:t>их, </a:t>
            </a:r>
            <a:br>
              <a:rPr lang="ru-RU" sz="2200" dirty="0" smtClean="0"/>
            </a:br>
            <a:r>
              <a:rPr lang="ru-RU" sz="2200" dirty="0" smtClean="0"/>
              <a:t>ЗАДАЧИ - ЗНАКОМИТЬ ДЕТЕЙ С «ВОЕННЫМИ» ПРОФЕССИЯМИ (ПОГРАНИЧНИК, МОРЯК, ЛЕТЧИК);С ВОЕННОЙ ТЕХНИКОЙ ( ТАНК, САМОЛЕТ, ПОДВОДНАЯ ЛОДКА); С ФЛАГАМИ РОССИИ И ЧУВАШСКОЙ РЕСПУБЛИКИ.</a:t>
            </a:r>
            <a:br>
              <a:rPr lang="ru-RU" sz="2200" dirty="0" smtClean="0"/>
            </a:br>
            <a:r>
              <a:rPr lang="ru-RU" sz="2200" dirty="0" smtClean="0"/>
              <a:t>-ВОСПИТЫВАТЬ ЛЮБОВЬ К РОДИНЕ.</a:t>
            </a:r>
            <a:br>
              <a:rPr lang="ru-RU" sz="2200" dirty="0" smtClean="0"/>
            </a:br>
            <a:r>
              <a:rPr lang="ru-RU" sz="2200" dirty="0" smtClean="0"/>
              <a:t>-ОСУЩЕСТВЛЯТЬ ГЕНДЕРНОЕ ВОСПИТАНИЕ (ФОРМИРОВАТЬ У МАЛЬЧИКОВ СТРЕМЛЕНИЕ БЫТЬ СИЛЬНЫМИ, СМЕЛЫМИ, СТАТЬ ЗАЩИТНИКАМИ РОДИНЫ)</a:t>
            </a:r>
            <a:br>
              <a:rPr lang="ru-RU" sz="2200" dirty="0" smtClean="0"/>
            </a:br>
            <a:endParaRPr lang="ru-RU" sz="2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1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>
          <a:xfrm>
            <a:off x="191068" y="618518"/>
            <a:ext cx="5527345" cy="30117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t="3064" r="2775" b="5909"/>
          <a:stretch/>
        </p:blipFill>
        <p:spPr>
          <a:xfrm>
            <a:off x="6018663" y="3780430"/>
            <a:ext cx="5964071" cy="2838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3448" r="3341" b="3018"/>
          <a:stretch/>
        </p:blipFill>
        <p:spPr>
          <a:xfrm>
            <a:off x="191069" y="3739488"/>
            <a:ext cx="5527344" cy="29206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4" y="618519"/>
            <a:ext cx="5964070" cy="301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2" y="1542198"/>
            <a:ext cx="6837528" cy="4367284"/>
          </a:xfrm>
        </p:spPr>
      </p:pic>
      <p:sp>
        <p:nvSpPr>
          <p:cNvPr id="7" name="Минус 6"/>
          <p:cNvSpPr/>
          <p:nvPr/>
        </p:nvSpPr>
        <p:spPr>
          <a:xfrm rot="18934037">
            <a:off x="705945" y="3002700"/>
            <a:ext cx="10841767" cy="914400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 rot="2809147">
            <a:off x="-240188" y="2728611"/>
            <a:ext cx="11640798" cy="999133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2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*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04" y="2541870"/>
            <a:ext cx="2756868" cy="4103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0" y="173736"/>
            <a:ext cx="2816437" cy="40980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541870"/>
            <a:ext cx="2743199" cy="42001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36" y="173736"/>
            <a:ext cx="2743200" cy="4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*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1" y="832513"/>
            <a:ext cx="3684895" cy="5732060"/>
          </a:xfrm>
          <a:prstGeom prst="rect">
            <a:avLst/>
          </a:prstGeom>
        </p:spPr>
      </p:pic>
      <p:sp>
        <p:nvSpPr>
          <p:cNvPr id="5" name="Минус 4"/>
          <p:cNvSpPr/>
          <p:nvPr/>
        </p:nvSpPr>
        <p:spPr>
          <a:xfrm rot="2647329">
            <a:off x="340311" y="3241343"/>
            <a:ext cx="9851445" cy="914400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 rot="19494818">
            <a:off x="-184248" y="2840990"/>
            <a:ext cx="11528071" cy="946804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29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4000500"/>
            <a:ext cx="5303520" cy="27371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618518"/>
            <a:ext cx="5633247" cy="3109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618518"/>
            <a:ext cx="5303520" cy="3109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r="16686"/>
          <a:stretch/>
        </p:blipFill>
        <p:spPr>
          <a:xfrm rot="5400000">
            <a:off x="7894576" y="2552446"/>
            <a:ext cx="2737133" cy="563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*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9" r="16296"/>
          <a:stretch/>
        </p:blipFill>
        <p:spPr>
          <a:xfrm rot="5400000">
            <a:off x="4273881" y="1089688"/>
            <a:ext cx="2820822" cy="5308979"/>
          </a:xfrm>
        </p:spPr>
      </p:pic>
      <p:sp>
        <p:nvSpPr>
          <p:cNvPr id="3" name="Минус 2"/>
          <p:cNvSpPr/>
          <p:nvPr/>
        </p:nvSpPr>
        <p:spPr>
          <a:xfrm rot="19284775">
            <a:off x="931796" y="2798480"/>
            <a:ext cx="9241965" cy="1005570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 rot="2256174">
            <a:off x="376950" y="3079564"/>
            <a:ext cx="10182456" cy="1018067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ОРИГАМИ  «САМОЛЁТ»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ЦЕЛЬ:  </a:t>
            </a:r>
            <a:r>
              <a:rPr lang="ru-RU" dirty="0"/>
              <a:t>-</a:t>
            </a:r>
            <a:r>
              <a:rPr lang="ru-RU" dirty="0" smtClean="0"/>
              <a:t>развивать интерес </a:t>
            </a:r>
            <a:r>
              <a:rPr lang="ru-RU" dirty="0"/>
              <a:t>к конструктивной </a:t>
            </a:r>
            <a:r>
              <a:rPr lang="ru-RU" dirty="0" smtClean="0"/>
              <a:t>деятельности;</a:t>
            </a:r>
          </a:p>
          <a:p>
            <a:pPr marL="0" indent="0">
              <a:buNone/>
            </a:pPr>
            <a:r>
              <a:rPr lang="ru-RU" dirty="0" smtClean="0"/>
              <a:t>ЗАДАЧИ: - обучать детей приёмам конструирования из бумаги(сгибать прямоугольный лист бумаги пополам , совмещая стороны и углы);</a:t>
            </a:r>
          </a:p>
          <a:p>
            <a:pPr marL="0" indent="0">
              <a:buNone/>
            </a:pPr>
            <a:r>
              <a:rPr lang="ru-RU" dirty="0" smtClean="0"/>
              <a:t>- помогать постигать начала плоскостной и пространственной геометрии;</a:t>
            </a:r>
          </a:p>
          <a:p>
            <a:pPr marL="0" indent="0">
              <a:buNone/>
            </a:pPr>
            <a:r>
              <a:rPr lang="ru-RU" dirty="0" smtClean="0"/>
              <a:t>- развивать  мышление, память, воображение.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865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5" y="663084"/>
            <a:ext cx="9485195" cy="6194916"/>
          </a:xfrm>
        </p:spPr>
      </p:pic>
    </p:spTree>
    <p:extLst>
      <p:ext uri="{BB962C8B-B14F-4D97-AF65-F5344CB8AC3E}">
        <p14:creationId xmlns:p14="http://schemas.microsoft.com/office/powerpoint/2010/main" val="5577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Дидактическая игра</a:t>
            </a:r>
            <a:r>
              <a:rPr lang="ru-RU" dirty="0" smtClean="0">
                <a:solidFill>
                  <a:srgbClr val="C00000"/>
                </a:solidFill>
              </a:rPr>
              <a:t> «Что это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  - расширять знания детей о военном транспорте, уметь группировать их.</a:t>
            </a:r>
          </a:p>
          <a:p>
            <a:pPr marL="0" indent="0">
              <a:buNone/>
            </a:pPr>
            <a:r>
              <a:rPr lang="ru-RU" dirty="0" smtClean="0"/>
              <a:t>Задачи: - приучать детей слушать и отгадывать загадки о военном транспорте</a:t>
            </a:r>
            <a:r>
              <a:rPr lang="ru-RU" smtClean="0"/>
              <a:t>,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8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как сделать самолетик из бумаг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t="393" r="56610" b="66275"/>
          <a:stretch/>
        </p:blipFill>
        <p:spPr bwMode="auto">
          <a:xfrm>
            <a:off x="1141412" y="75063"/>
            <a:ext cx="4531057" cy="23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к сделать самолетик из бумаг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8" t="162" r="5686" b="65547"/>
          <a:stretch/>
        </p:blipFill>
        <p:spPr bwMode="auto">
          <a:xfrm>
            <a:off x="6209731" y="75064"/>
            <a:ext cx="5063320" cy="25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к сделать самолетик из бумаги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t="39136" r="53181" b="29753"/>
          <a:stretch/>
        </p:blipFill>
        <p:spPr bwMode="auto">
          <a:xfrm>
            <a:off x="1115370" y="2674814"/>
            <a:ext cx="4953001" cy="219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к сделать самолетик из бумаг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5" t="39135" r="4163" b="28594"/>
          <a:stretch/>
        </p:blipFill>
        <p:spPr bwMode="auto">
          <a:xfrm>
            <a:off x="5977720" y="2593076"/>
            <a:ext cx="5295331" cy="227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к сделать самолетик из бумаг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7" t="78556" r="51530" b="478"/>
          <a:stretch/>
        </p:blipFill>
        <p:spPr bwMode="auto">
          <a:xfrm>
            <a:off x="887104" y="5117915"/>
            <a:ext cx="5322627" cy="148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к сделать самолетик из бумаг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2" t="77203" r="226" b="478"/>
          <a:stretch/>
        </p:blipFill>
        <p:spPr bwMode="auto">
          <a:xfrm>
            <a:off x="6387152" y="5070148"/>
            <a:ext cx="5254387" cy="15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11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491" y="277091"/>
            <a:ext cx="9855920" cy="1898073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700" dirty="0" smtClean="0"/>
              <a:t>ЦЕЛЬ :</a:t>
            </a:r>
            <a:r>
              <a:rPr lang="ru-RU" sz="2400" dirty="0" smtClean="0"/>
              <a:t> </a:t>
            </a:r>
            <a:r>
              <a:rPr lang="ru-RU" sz="2200" dirty="0"/>
              <a:t>развитие двигательной активности </a:t>
            </a:r>
            <a:r>
              <a:rPr lang="ru-RU" sz="2200" dirty="0" smtClean="0"/>
              <a:t>детей.</a:t>
            </a:r>
            <a:br>
              <a:rPr lang="ru-RU" sz="2200" dirty="0" smtClean="0"/>
            </a:br>
            <a:r>
              <a:rPr lang="ru-RU" sz="2200" dirty="0" smtClean="0"/>
              <a:t>ЗАДАЧИ: - </a:t>
            </a:r>
            <a:r>
              <a:rPr lang="ru-RU" sz="2200" dirty="0"/>
              <a:t>формировать умение двигаться в разных направлениях не наталкиваясь друг на друга; приучать действовать по сигналу.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 smtClean="0"/>
              <a:t> </a:t>
            </a:r>
            <a:r>
              <a:rPr lang="ru-RU" sz="2200" dirty="0" smtClean="0"/>
              <a:t>Состоит игра из достаточно простых правил-упражнений: Группу детей разделяют на три соревнующиеся команды и расставляют </a:t>
            </a:r>
            <a:r>
              <a:rPr lang="ru-RU" sz="2200" dirty="0"/>
              <a:t>в разных сторонах площадки или спортзала, воображаемых аэродромах. Перед каждой командой необходимо поставить кубики или флажки разного цвета. Родитель или воспитатель дает команду «Приготовиться к полету». Это значит, что дети должны согнуть руки и начать выполнять круговые движения. Таким образом, создается впечатления, что самолеты заправляются и заводят моторы. Следующий сигнал – «Летите». Дети выпрямляют руки, поднимают их и </a:t>
            </a:r>
            <a:r>
              <a:rPr lang="ru-RU" sz="2200" dirty="0" smtClean="0"/>
              <a:t>разбегают</a:t>
            </a:r>
            <a:r>
              <a:rPr lang="ru-RU" sz="2200" dirty="0" smtClean="0"/>
              <a:t>ся </a:t>
            </a:r>
            <a:r>
              <a:rPr lang="ru-RU" sz="2200" dirty="0" smtClean="0"/>
              <a:t>..</a:t>
            </a:r>
            <a:r>
              <a:rPr lang="ru-RU" sz="22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1382" y="618518"/>
            <a:ext cx="1034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«Самолеты»</a:t>
            </a:r>
          </a:p>
        </p:txBody>
      </p:sp>
    </p:spTree>
    <p:extLst>
      <p:ext uri="{BB962C8B-B14F-4D97-AF65-F5344CB8AC3E}">
        <p14:creationId xmlns:p14="http://schemas.microsoft.com/office/powerpoint/2010/main" val="29601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*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1745" y="1337482"/>
            <a:ext cx="67194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0000"/>
                </a:solidFill>
              </a:rPr>
              <a:t>Не пчела, а гудит,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>
                <a:solidFill>
                  <a:srgbClr val="000000"/>
                </a:solidFill>
              </a:rPr>
              <a:t>Не птица, а летит,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>
                <a:solidFill>
                  <a:srgbClr val="000000"/>
                </a:solidFill>
              </a:rPr>
              <a:t>Гнезда не вьет,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>
                <a:solidFill>
                  <a:srgbClr val="000000"/>
                </a:solidFill>
              </a:rPr>
              <a:t>Людей и груз везет.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394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*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180109"/>
            <a:ext cx="10863618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0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4764" y="1473957"/>
            <a:ext cx="6973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0000"/>
                </a:solidFill>
                <a:latin typeface="Verdana" panose="020B0604030504040204" pitchFamily="34" charset="0"/>
              </a:rPr>
              <a:t>Нагоняет страха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>
                <a:solidFill>
                  <a:srgbClr val="000000"/>
                </a:solidFill>
                <a:latin typeface="Verdana" panose="020B0604030504040204" pitchFamily="34" charset="0"/>
              </a:rPr>
              <a:t>Стальная черепаха: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>
                <a:solidFill>
                  <a:srgbClr val="000000"/>
                </a:solidFill>
                <a:latin typeface="Verdana" panose="020B0604030504040204" pitchFamily="34" charset="0"/>
              </a:rPr>
              <a:t>Бензином питается,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>
                <a:solidFill>
                  <a:srgbClr val="000000"/>
                </a:solidFill>
                <a:latin typeface="Verdana" panose="020B0604030504040204" pitchFamily="34" charset="0"/>
              </a:rPr>
              <a:t>Огнём кусается.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650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*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43345"/>
            <a:ext cx="11141122" cy="59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4763" y="2341418"/>
            <a:ext cx="8262647" cy="34497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4800" dirty="0">
                <a:solidFill>
                  <a:schemeClr val="bg1"/>
                </a:solidFill>
                <a:latin typeface="Arial Narrow" panose="020B0606020202030204" pitchFamily="34" charset="0"/>
                <a:ea typeface="Adobe Kaiti Std R" panose="02020400000000000000" pitchFamily="18" charset="-128"/>
                <a:cs typeface="Vrinda" panose="020B0502040204020203" pitchFamily="34" charset="0"/>
              </a:rPr>
              <a:t>По волнам </a:t>
            </a:r>
            <a:r>
              <a:rPr lang="ru-RU" sz="4800" dirty="0" smtClean="0">
                <a:solidFill>
                  <a:schemeClr val="bg1"/>
                </a:solidFill>
                <a:latin typeface="Arial Narrow" panose="020B0606020202030204" pitchFamily="34" charset="0"/>
                <a:ea typeface="Adobe Kaiti Std R" panose="02020400000000000000" pitchFamily="18" charset="-128"/>
                <a:cs typeface="Vrinda" panose="020B0502040204020203" pitchFamily="34" charset="0"/>
              </a:rPr>
              <a:t>дворец </a:t>
            </a:r>
            <a:r>
              <a:rPr lang="ru-RU" sz="4800" dirty="0">
                <a:solidFill>
                  <a:schemeClr val="bg1"/>
                </a:solidFill>
                <a:latin typeface="Arial Narrow" panose="020B0606020202030204" pitchFamily="34" charset="0"/>
                <a:ea typeface="Adobe Kaiti Std R" panose="02020400000000000000" pitchFamily="18" charset="-128"/>
                <a:cs typeface="Vrinda" panose="020B0502040204020203" pitchFamily="34" charset="0"/>
              </a:rPr>
              <a:t>плывет,</a:t>
            </a:r>
            <a:br>
              <a:rPr lang="ru-RU" sz="4800" dirty="0">
                <a:solidFill>
                  <a:schemeClr val="bg1"/>
                </a:solidFill>
                <a:latin typeface="Arial Narrow" panose="020B0606020202030204" pitchFamily="34" charset="0"/>
                <a:ea typeface="Adobe Kaiti Std R" panose="02020400000000000000" pitchFamily="18" charset="-128"/>
                <a:cs typeface="Vrinda" panose="020B0502040204020203" pitchFamily="34" charset="0"/>
              </a:rPr>
            </a:br>
            <a:r>
              <a:rPr lang="ru-RU" sz="4800" dirty="0">
                <a:solidFill>
                  <a:schemeClr val="bg1"/>
                </a:solidFill>
                <a:latin typeface="Arial Narrow" panose="020B0606020202030204" pitchFamily="34" charset="0"/>
                <a:ea typeface="Adobe Kaiti Std R" panose="02020400000000000000" pitchFamily="18" charset="-128"/>
                <a:cs typeface="Vrinda" panose="020B0502040204020203" pitchFamily="34" charset="0"/>
              </a:rPr>
              <a:t>На </a:t>
            </a:r>
            <a:r>
              <a:rPr lang="ru-RU" sz="4800" dirty="0" smtClean="0">
                <a:solidFill>
                  <a:schemeClr val="bg1"/>
                </a:solidFill>
                <a:latin typeface="Arial Narrow" panose="020B0606020202030204" pitchFamily="34" charset="0"/>
                <a:ea typeface="Adobe Kaiti Std R" panose="02020400000000000000" pitchFamily="18" charset="-128"/>
                <a:cs typeface="Vrinda" panose="020B0502040204020203" pitchFamily="34" charset="0"/>
              </a:rPr>
              <a:t>себе  </a:t>
            </a:r>
            <a:r>
              <a:rPr lang="ru-RU" sz="4800" dirty="0">
                <a:solidFill>
                  <a:schemeClr val="bg1"/>
                </a:solidFill>
                <a:latin typeface="Arial Narrow" panose="020B0606020202030204" pitchFamily="34" charset="0"/>
                <a:ea typeface="Adobe Kaiti Std R" panose="02020400000000000000" pitchFamily="18" charset="-128"/>
                <a:cs typeface="Vrinda" panose="020B0502040204020203" pitchFamily="34" charset="0"/>
              </a:rPr>
              <a:t>людей везет.</a:t>
            </a:r>
            <a:r>
              <a:rPr lang="ru-RU" sz="4800" dirty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  <a:cs typeface="Vrinda" panose="020B0502040204020203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  <a:cs typeface="Vrinda" panose="020B0502040204020203" pitchFamily="34" charset="0"/>
              </a:rPr>
            </a:br>
            <a:r>
              <a:rPr lang="ru-RU" sz="4800" dirty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  <a:cs typeface="Adobe Arabic" panose="02040503050201020203" pitchFamily="18" charset="-78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  <a:cs typeface="Adobe Arabic" panose="02040503050201020203" pitchFamily="18" charset="-78"/>
              </a:rPr>
            </a:br>
            <a:endParaRPr lang="ru-RU" sz="4800" dirty="0">
              <a:solidFill>
                <a:schemeClr val="bg1"/>
              </a:solidFill>
              <a:latin typeface="Adobe Kaiti Std R" panose="02020400000000000000" pitchFamily="18" charset="-128"/>
              <a:ea typeface="Adobe Kaiti Std R" panose="02020400000000000000" pitchFamily="18" charset="-12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14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6728" y="5015345"/>
            <a:ext cx="775854" cy="249383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692727"/>
            <a:ext cx="991985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1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4545" y="1898073"/>
            <a:ext cx="8622866" cy="3893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chemeClr val="bg1"/>
                </a:solidFill>
              </a:rPr>
              <a:t>Под водой железный кит, </a:t>
            </a:r>
            <a:br>
              <a:rPr lang="ru-RU" sz="4800" dirty="0">
                <a:solidFill>
                  <a:schemeClr val="bg1"/>
                </a:solidFill>
              </a:rPr>
            </a:br>
            <a:r>
              <a:rPr lang="ru-RU" sz="4800" dirty="0">
                <a:solidFill>
                  <a:schemeClr val="bg1"/>
                </a:solidFill>
              </a:rPr>
              <a:t>Днём и ночью кит не спит. </a:t>
            </a:r>
            <a:br>
              <a:rPr lang="ru-RU" sz="4800" dirty="0">
                <a:solidFill>
                  <a:schemeClr val="bg1"/>
                </a:solidFill>
              </a:rPr>
            </a:br>
            <a:r>
              <a:rPr lang="ru-RU" sz="4800" dirty="0">
                <a:solidFill>
                  <a:schemeClr val="bg1"/>
                </a:solidFill>
              </a:rPr>
              <a:t>Днём и ночью под водой </a:t>
            </a:r>
            <a:br>
              <a:rPr lang="ru-RU" sz="4800" dirty="0">
                <a:solidFill>
                  <a:schemeClr val="bg1"/>
                </a:solidFill>
              </a:rPr>
            </a:br>
            <a:r>
              <a:rPr lang="ru-RU" sz="4800" dirty="0">
                <a:solidFill>
                  <a:schemeClr val="bg1"/>
                </a:solidFill>
              </a:rPr>
              <a:t>Охраняет твой покой.</a:t>
            </a:r>
            <a:r>
              <a:rPr lang="ru-RU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335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457</TotalTime>
  <Words>144</Words>
  <Application>Microsoft Office PowerPoint</Application>
  <PresentationFormat>Широкоэкранный</PresentationFormat>
  <Paragraphs>31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Adobe Arabic</vt:lpstr>
      <vt:lpstr>Adobe Kaiti Std R</vt:lpstr>
      <vt:lpstr>Arial</vt:lpstr>
      <vt:lpstr>Arial Narrow</vt:lpstr>
      <vt:lpstr>Franklin Gothic Heavy</vt:lpstr>
      <vt:lpstr>Times New Roman</vt:lpstr>
      <vt:lpstr>Trebuchet MS</vt:lpstr>
      <vt:lpstr>Tw Cen MT</vt:lpstr>
      <vt:lpstr>Verdana</vt:lpstr>
      <vt:lpstr>Vrinda</vt:lpstr>
      <vt:lpstr>Контур</vt:lpstr>
      <vt:lpstr>Муниципальное бюджетное дошкольное образовательное учреждение   Детский сад  № 1 « Ромашка» </vt:lpstr>
      <vt:lpstr>Дидактическая игра «Что это?»</vt:lpstr>
      <vt:lpstr>* </vt:lpstr>
      <vt:lpstr>* </vt:lpstr>
      <vt:lpstr>*</vt:lpstr>
      <vt:lpstr>*</vt:lpstr>
      <vt:lpstr>*</vt:lpstr>
      <vt:lpstr>.</vt:lpstr>
      <vt:lpstr>*</vt:lpstr>
      <vt:lpstr>Презентация PowerPoint</vt:lpstr>
      <vt:lpstr>ДИДАКТИЧЕСКАЯ ИГРА «Найди  лишнее?»  Цель: - расширять знания детей о военном транспорте, уметь группировать их,  ЗАДАЧИ - ЗНАКОМИТЬ ДЕТЕЙ С «ВОЕННЫМИ» ПРОФЕССИЯМИ (ПОГРАНИЧНИК, МОРЯК, ЛЕТЧИК);С ВОЕННОЙ ТЕХНИКОЙ ( ТАНК, САМОЛЕТ, ПОДВОДНАЯ ЛОДКА); С ФЛАГАМИ РОССИИ И ЧУВАШСКОЙ РЕСПУБЛИКИ. -ВОСПИТЫВАТЬ ЛЮБОВЬ К РОДИНЕ. -ОСУЩЕСТВЛЯТЬ ГЕНДЕРНОЕ ВОСПИТАНИЕ (ФОРМИРОВАТЬ У МАЛЬЧИКОВ СТРЕМЛЕНИЕ БЫТЬ СИЛЬНЫМИ, СМЕЛЫМИ, СТАТЬ ЗАЩИТНИКАМИ РОДИНЫ) </vt:lpstr>
      <vt:lpstr>Презентация PowerPoint</vt:lpstr>
      <vt:lpstr>.</vt:lpstr>
      <vt:lpstr>*</vt:lpstr>
      <vt:lpstr>*</vt:lpstr>
      <vt:lpstr>Презентация PowerPoint</vt:lpstr>
      <vt:lpstr>*</vt:lpstr>
      <vt:lpstr>ОРИГАМИ  «САМОЛЁТ»</vt:lpstr>
      <vt:lpstr>Презентация PowerPoint</vt:lpstr>
      <vt:lpstr>Презентация PowerPoint</vt:lpstr>
      <vt:lpstr>                ЦЕЛЬ : развитие двигательной активности детей. ЗАДАЧИ: - формировать умение двигаться в разных направлениях не наталкиваясь друг на друга; приучать действовать по сигналу.   Состоит игра из достаточно простых правил-упражнений: Группу детей разделяют на три соревнующиеся команды и расставляют в разных сторонах площадки или спортзала, воображаемых аэродромах. Перед каждой командой необходимо поставить кубики или флажки разного цвета. Родитель или воспитатель дает команду «Приготовиться к полету». Это значит, что дети должны согнуть руки и начать выполнять круговые движения. Таким образом, создается впечатления, что самолеты заправляются и заводят моторы. Следующий сигнал – «Летите». Дети выпрямляют руки, поднимают их и разбегаются .. 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1</cp:lastModifiedBy>
  <cp:revision>37</cp:revision>
  <dcterms:created xsi:type="dcterms:W3CDTF">2015-02-17T17:47:43Z</dcterms:created>
  <dcterms:modified xsi:type="dcterms:W3CDTF">2025-11-18T17:08:13Z</dcterms:modified>
</cp:coreProperties>
</file>