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91" r:id="rId12"/>
    <p:sldId id="292" r:id="rId13"/>
    <p:sldId id="266" r:id="rId14"/>
    <p:sldId id="28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FF7C80"/>
    <a:srgbClr val="FFFF00"/>
    <a:srgbClr val="CCFFFF"/>
    <a:srgbClr val="FF00FF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0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20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8F8D04-9D6D-2B00-3AED-303C5DEC5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E7428-6710-479B-D881-2123990B4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D4A67-902D-08D0-75AD-5161D1C4F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D837D-567A-4CD2-A447-3AC060C45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31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70F17-5132-39AE-0CD3-037B3FF74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4AF0E-3374-16F1-4ABA-D8B4453F0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DA7D4B-9A31-0705-07C2-94149B2F4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FF78C-6AD1-4336-B65C-2B432A9239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0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166E-8B5B-2B88-B259-958899F98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CFA1C-AD6A-0550-710A-9B663535B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28C78-DCDD-7136-E8E8-933AEE4B5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A2714-F81A-4F57-B4B7-B424E83C0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54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1EDD0-935C-A6A8-3734-8CCCC93C9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A45EA-D933-288B-1896-6E71329D9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18307-351D-B430-7FE6-4CC75656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17FC-5BFE-4F0B-AC3E-1CF526289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67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579A32-A99E-567C-0B78-5B876E121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426A6B-71DD-0D4A-4AC0-343B92E3A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4F6EC8-1CAE-B222-F738-2C8113669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22C30-7456-4EBE-9EC3-4DFAD6D72F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21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FB9CEBE-C53C-6A41-E76C-3F257C0FC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E765DE-150E-A731-7684-CBFB3988C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A41363-5A21-E627-88ED-03C1D1C46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83897-7022-482D-AD16-5D8CED384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7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9C73C-AF58-565B-EEC1-00F8E0FBC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DDA5B-7F48-632A-9289-12B5D8CEE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CE865-0647-D151-9C57-D470594D6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75C8-87CD-405F-8EDD-6E5394EDB7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F3B7BF-21E7-2621-32B4-5038578A3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8A600-6CA7-5163-8097-F3F752206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F824E8-FA93-63FE-8C8F-CF2AE3620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86CA-7F05-4DDA-AAA5-9A137926D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3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5F1B6-652E-92BC-E24D-27DC9A872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382EF-5FE9-96A8-D84B-BEB5D2E45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35D7B3-5EDF-E365-32CD-AB84B02F6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C5389-F603-440A-B8CB-F56ADCB1D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58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4F3630-0065-AEA3-354E-6563D19A1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EE2BAE-25AF-B16B-5A72-5734C0A17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18C453-AAA3-7625-3AA6-C0608F1F3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78382-2CB1-47FE-A2E2-60A1FDF65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8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98BCB-BE86-A726-D8E0-3E2857C2B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C24226-1525-1F83-9EFF-604F814E9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ABAED-98CB-9204-A5B4-3DA79BF82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07DEA-676C-4958-958D-B2EB1087DC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29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8AA342-17C6-BFC0-87F0-0C8EF0528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C06C21-D936-79FE-6B89-A9B92B50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EAE0F3-2B0B-ED76-A19C-FAA143A54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4E86C-564C-4C78-86A5-1D4B6875D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7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7DAE6-9E18-AC86-9A41-B9DC94D71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9E497-F89A-C43D-E739-CDDF510B4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93818-FD9D-DC43-9CB5-08162BC30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9D0C7-821C-48A2-AB6B-47C0D8D5F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39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6992F-6700-0806-AE01-56CFFF461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B4673-88A4-F945-C653-116258156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9C379-2749-6B0B-AA72-0DFE7475E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E1948-B11D-4053-B85D-1AA13CB26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94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5FC937-7C4B-968F-6CDB-980DB72B6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4C2AD0-7AEF-7B00-4B94-93C164BF0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6BBFAA-F863-4D9E-65C7-A341F5C3A5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F9C676-9215-4DEC-FD3A-D4E2B664CD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29362E-B6F7-45B4-2E45-225278CEEE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825686-6A1F-4EE9-A825-84DDD64728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WordArt 15">
            <a:extLst>
              <a:ext uri="{FF2B5EF4-FFF2-40B4-BE49-F238E27FC236}">
                <a16:creationId xmlns:a16="http://schemas.microsoft.com/office/drawing/2014/main" id="{CF4E3C9B-4AD6-9031-806B-99607FBA9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2688" y="165100"/>
            <a:ext cx="6553200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Безопасность на льду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0A721-F47F-BE6B-F1E1-BE11B474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3068638"/>
            <a:ext cx="57610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  </a:t>
            </a:r>
            <a:r>
              <a:rPr lang="ru-RU" altLang="ru-RU" sz="2800" b="1">
                <a:solidFill>
                  <a:srgbClr val="0000FF"/>
                </a:solidFill>
              </a:rPr>
              <a:t>Главная опасность на реке или пруду зимой – это непрочный и тонкий лёд. Поэтому избегай мест, где лёд может быть тонким.</a:t>
            </a:r>
          </a:p>
        </p:txBody>
      </p:sp>
      <p:pic>
        <p:nvPicPr>
          <p:cNvPr id="2052" name="Picture 4" descr="C:\Users\1\Desktop\post1301078574.jpg">
            <a:extLst>
              <a:ext uri="{FF2B5EF4-FFF2-40B4-BE49-F238E27FC236}">
                <a16:creationId xmlns:a16="http://schemas.microsoft.com/office/drawing/2014/main" id="{0B9B95F7-F745-6677-7451-7C05BAF4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30559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>
            <a:extLst>
              <a:ext uri="{FF2B5EF4-FFF2-40B4-BE49-F238E27FC236}">
                <a16:creationId xmlns:a16="http://schemas.microsoft.com/office/drawing/2014/main" id="{F5226A54-91CE-5546-DA90-4B8556E9132B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68313" y="620713"/>
            <a:ext cx="8229600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  <a:r>
              <a:rPr lang="ru-RU" altLang="ru-RU">
                <a:solidFill>
                  <a:srgbClr val="0000FF"/>
                </a:solidFill>
              </a:rPr>
              <a:t>Бедняга, наверно, он шёл на рыбалку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И вдруг угодил в полынью с головой…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И я протянул ему лыжную палку,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И вскоре он выбрался, полуживой.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Ну что вам ещё рассказать про ребенка?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В реке распугал он всех,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Зато воспаленье поймал и ангину, 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  Простуду и насморк, и кашель, и грипп!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90EE29B-77A7-741A-6770-A17A1FAB9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192D00F-BC96-0733-ECCC-1B83222E5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/>
              <a:t> избавиться от тяжёлых, сковывающих движение вещей;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выбираться на лёд в местах, где произошло падение;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не терять времени на освобождение от одежды, т.к. в первые минуты, до полного намокания она удерживает человека на поверхности;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    постараться найти опору на льду;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выползать на лёд, перекатываясь со спины на живот;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удаляться от полыньи ползком по собственным следам.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07415A1-953D-1408-1B90-840B609F6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Как помочь пострадавшему?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1797F67-BE3A-E956-09EF-FD115746F7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/>
              <a:t>ваш попутчик должен лечь на лёд с раскинутыми в сторону руками и ногами и ползком продвигаться к вам на расстояние, позволяющее подать палку, шест или бросить конец шарфа, ремень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затем отползти назад и постепенно вытаскивать вас на крепкий лёд.</a:t>
            </a:r>
          </a:p>
        </p:txBody>
      </p:sp>
      <p:pic>
        <p:nvPicPr>
          <p:cNvPr id="68612" name="Picture 4" descr="неизвестное фото 011">
            <a:extLst>
              <a:ext uri="{FF2B5EF4-FFF2-40B4-BE49-F238E27FC236}">
                <a16:creationId xmlns:a16="http://schemas.microsoft.com/office/drawing/2014/main" id="{CE6BA629-EA71-AA31-75DE-2BD27BCC9C7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62213"/>
            <a:ext cx="4321175" cy="2636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неизвестное фото 010">
            <a:extLst>
              <a:ext uri="{FF2B5EF4-FFF2-40B4-BE49-F238E27FC236}">
                <a16:creationId xmlns:a16="http://schemas.microsoft.com/office/drawing/2014/main" id="{EB6495E2-0D6C-005F-2DFF-3F78215A062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1500188"/>
            <a:ext cx="4932363" cy="4210050"/>
          </a:xfrm>
          <a:noFill/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8B6E5BBB-50EA-9C85-DB02-32EA353EF7E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773238"/>
            <a:ext cx="37528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Не ходи один по льду.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Можешь ты попасть в беду –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В лунку или в полынью,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И загубишь жизнь свою.</a:t>
            </a:r>
          </a:p>
          <a:p>
            <a:pPr eaLnBrk="1" hangingPunct="1">
              <a:buFontTx/>
              <a:buNone/>
            </a:pPr>
            <a:endParaRPr lang="ru-RU" alt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54CD09D-1513-C9E2-79E3-00D07FF73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FF0000"/>
                </a:solidFill>
              </a:rPr>
              <a:t>Следуйте принципам безопасного поведения: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7AC6B89-5242-3575-1827-B523F790C0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Предвидеть опасность!</a:t>
            </a:r>
          </a:p>
          <a:p>
            <a:pPr eaLnBrk="1" hangingPunct="1"/>
            <a:endParaRPr lang="ru-RU" altLang="ru-RU" sz="28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По возможности избегать её!</a:t>
            </a:r>
          </a:p>
          <a:p>
            <a:pPr eaLnBrk="1" hangingPunct="1">
              <a:buFontTx/>
              <a:buNone/>
            </a:pPr>
            <a:endParaRPr lang="ru-RU" altLang="ru-RU" sz="28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При необходимости – действовать! </a:t>
            </a:r>
          </a:p>
        </p:txBody>
      </p:sp>
      <p:pic>
        <p:nvPicPr>
          <p:cNvPr id="50182" name="Picture 6" descr="Рисунок6">
            <a:extLst>
              <a:ext uri="{FF2B5EF4-FFF2-40B4-BE49-F238E27FC236}">
                <a16:creationId xmlns:a16="http://schemas.microsoft.com/office/drawing/2014/main" id="{5979000B-265E-2FD4-4BC1-8D7551079D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AF8FB"/>
              </a:clrFrom>
              <a:clrTo>
                <a:srgbClr val="FA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"/>
          <a:stretch>
            <a:fillRect/>
          </a:stretch>
        </p:blipFill>
        <p:spPr>
          <a:xfrm>
            <a:off x="3929063" y="2000250"/>
            <a:ext cx="4897437" cy="3233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Новая папка (2)\ТБ\Фотография (66).jpg">
            <a:extLst>
              <a:ext uri="{FF2B5EF4-FFF2-40B4-BE49-F238E27FC236}">
                <a16:creationId xmlns:a16="http://schemas.microsoft.com/office/drawing/2014/main" id="{85FEC132-3104-6059-1E6D-8EA56EAC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>
            <a:fillRect/>
          </a:stretch>
        </p:blipFill>
        <p:spPr bwMode="auto">
          <a:xfrm>
            <a:off x="1008063" y="188913"/>
            <a:ext cx="29511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124663">
            <a:extLst>
              <a:ext uri="{FF2B5EF4-FFF2-40B4-BE49-F238E27FC236}">
                <a16:creationId xmlns:a16="http://schemas.microsoft.com/office/drawing/2014/main" id="{7465AA32-CB0F-583D-ED68-EAEED840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3435" b="5241"/>
          <a:stretch>
            <a:fillRect/>
          </a:stretch>
        </p:blipFill>
        <p:spPr bwMode="auto">
          <a:xfrm>
            <a:off x="5148263" y="333375"/>
            <a:ext cx="34798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Фотографии вне альбомов :: sSer :: Галерея альбомов фотографий Foto.ru, частные фото">
            <a:extLst>
              <a:ext uri="{FF2B5EF4-FFF2-40B4-BE49-F238E27FC236}">
                <a16:creationId xmlns:a16="http://schemas.microsoft.com/office/drawing/2014/main" id="{5C9A01AF-37B1-D228-DBC1-88151E6A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1569"/>
          <a:stretch>
            <a:fillRect/>
          </a:stretch>
        </p:blipFill>
        <p:spPr bwMode="auto">
          <a:xfrm>
            <a:off x="4787900" y="3357563"/>
            <a:ext cx="40449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Статья по выживанию: Если вы провалились под лед">
            <a:extLst>
              <a:ext uri="{FF2B5EF4-FFF2-40B4-BE49-F238E27FC236}">
                <a16:creationId xmlns:a16="http://schemas.microsoft.com/office/drawing/2014/main" id="{E88DC6F4-CD32-BC71-C503-2C5546BA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68675"/>
            <a:ext cx="417671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CFA8158-7455-98F7-5E5B-8BB2933E0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0000FF"/>
                </a:solidFill>
              </a:rPr>
              <a:t>Чтобы не провалиться под лёд, следует учитывать: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0B0BB4-0202-FC75-C39D-A27D8AE5A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05825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/>
              <a:t> всегда выходить на лёд с палкой в руке;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нельзя ходить по льду во время оттепели, в одиночку, в темноте, с большим грузом;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идти по льду большой группе людей можно лишь при толщине льда в 7-9 см, причём каждый человек должен идти на расстоянии 5-6 м друг от друга;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нельзя прыгать на льду и топать, проверяя его прочность, особенно возле берега, где движение воды истончает лёд;</a:t>
            </a:r>
          </a:p>
        </p:txBody>
      </p:sp>
      <p:pic>
        <p:nvPicPr>
          <p:cNvPr id="4100" name="Picture 4" descr="C:\Users\1\Desktop\014__2kopiya.preview.jpg">
            <a:extLst>
              <a:ext uri="{FF2B5EF4-FFF2-40B4-BE49-F238E27FC236}">
                <a16:creationId xmlns:a16="http://schemas.microsoft.com/office/drawing/2014/main" id="{83885AAF-4DE7-18B9-6F2B-8E7BCB22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3975"/>
            <a:ext cx="46799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879415D-1822-2416-BCA3-C344EB48F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Никогда не ходи по льду один!</a:t>
            </a:r>
            <a:r>
              <a:rPr lang="ru-RU" altLang="ru-RU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182BE0F-20EB-3C2D-0505-B8316C8567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1571625"/>
            <a:ext cx="6329363" cy="140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CC0066"/>
                </a:solidFill>
              </a:rPr>
              <a:t>Человек!  Ты – не пингвин.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CC0066"/>
                </a:solidFill>
              </a:rPr>
              <a:t>Не гуляй один средь льдин!</a:t>
            </a:r>
          </a:p>
        </p:txBody>
      </p:sp>
      <p:pic>
        <p:nvPicPr>
          <p:cNvPr id="19460" name="Picture 4" descr="неизвестное фото 007">
            <a:extLst>
              <a:ext uri="{FF2B5EF4-FFF2-40B4-BE49-F238E27FC236}">
                <a16:creationId xmlns:a16="http://schemas.microsoft.com/office/drawing/2014/main" id="{786001C2-BC29-13F7-6E4C-C31962978BE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213100"/>
            <a:ext cx="5689600" cy="315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6590F5C0-5BC8-689C-1FBB-01A2BB6EF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201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/>
              <a:t> </a:t>
            </a:r>
            <a:r>
              <a:rPr lang="ru-RU" altLang="ru-RU" sz="2800">
                <a:solidFill>
                  <a:srgbClr val="0000FF"/>
                </a:solidFill>
              </a:rPr>
              <a:t>Тонким и хрупким лёд может быть в тех местах, где впадают ручьи или бьют ключи, рядом с кустами и камышами, на середине водоёмов.</a:t>
            </a:r>
          </a:p>
        </p:txBody>
      </p:sp>
      <p:pic>
        <p:nvPicPr>
          <p:cNvPr id="6147" name="Picture 6" descr="E:\Новая папка (2)\ТБ\Фотография (65).jpg">
            <a:extLst>
              <a:ext uri="{FF2B5EF4-FFF2-40B4-BE49-F238E27FC236}">
                <a16:creationId xmlns:a16="http://schemas.microsoft.com/office/drawing/2014/main" id="{F29B52EC-A431-B920-CB03-4FB91CC8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781300"/>
            <a:ext cx="38560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1\Desktop\4275_html_m5e247d53.png">
            <a:extLst>
              <a:ext uri="{FF2B5EF4-FFF2-40B4-BE49-F238E27FC236}">
                <a16:creationId xmlns:a16="http://schemas.microsoft.com/office/drawing/2014/main" id="{4706155F-168B-64B9-9845-16F5ADDB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267A7EC-2CB4-C870-6EC6-DCD51B8E0E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3779838" cy="259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/>
              <a:t>   </a:t>
            </a:r>
            <a:r>
              <a:rPr lang="ru-RU" altLang="ru-RU" sz="2400">
                <a:solidFill>
                  <a:srgbClr val="0000FF"/>
                </a:solidFill>
              </a:rPr>
              <a:t>В тех местах, где бьют ключи</a:t>
            </a:r>
            <a:br>
              <a:rPr lang="ru-RU" altLang="ru-RU" sz="2400">
                <a:solidFill>
                  <a:srgbClr val="0000FF"/>
                </a:solidFill>
              </a:rPr>
            </a:br>
            <a:r>
              <a:rPr lang="ru-RU" altLang="ru-RU" sz="2400">
                <a:solidFill>
                  <a:srgbClr val="0000FF"/>
                </a:solidFill>
              </a:rPr>
              <a:t>И бегут к реке ручьи</a:t>
            </a:r>
            <a:br>
              <a:rPr lang="ru-RU" altLang="ru-RU" sz="2400">
                <a:solidFill>
                  <a:srgbClr val="0000FF"/>
                </a:solidFill>
              </a:rPr>
            </a:br>
            <a:r>
              <a:rPr lang="ru-RU" altLang="ru-RU" sz="2400">
                <a:solidFill>
                  <a:srgbClr val="0000FF"/>
                </a:solidFill>
              </a:rPr>
              <a:t>Или где стоит завод–</a:t>
            </a:r>
            <a:br>
              <a:rPr lang="ru-RU" altLang="ru-RU" sz="2400">
                <a:solidFill>
                  <a:srgbClr val="0000FF"/>
                </a:solidFill>
              </a:rPr>
            </a:br>
            <a:r>
              <a:rPr lang="ru-RU" altLang="ru-RU" sz="2400">
                <a:solidFill>
                  <a:srgbClr val="0000FF"/>
                </a:solidFill>
              </a:rPr>
              <a:t>Знай, что там непрочен лёд!</a:t>
            </a:r>
          </a:p>
        </p:txBody>
      </p:sp>
      <p:pic>
        <p:nvPicPr>
          <p:cNvPr id="10244" name="Picture 4" descr="неизвестное фото 008">
            <a:extLst>
              <a:ext uri="{FF2B5EF4-FFF2-40B4-BE49-F238E27FC236}">
                <a16:creationId xmlns:a16="http://schemas.microsoft.com/office/drawing/2014/main" id="{A7FA0878-7EE5-649D-BC5E-C145502AC8C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20663"/>
            <a:ext cx="3992562" cy="2703512"/>
          </a:xfrm>
          <a:noFill/>
        </p:spPr>
      </p:pic>
      <p:pic>
        <p:nvPicPr>
          <p:cNvPr id="7172" name="Picture 4" descr="C:\Users\1\Desktop\0005-005-Tonkij-ljod.jpg">
            <a:extLst>
              <a:ext uri="{FF2B5EF4-FFF2-40B4-BE49-F238E27FC236}">
                <a16:creationId xmlns:a16="http://schemas.microsoft.com/office/drawing/2014/main" id="{A29CA4C0-B3BD-9CD9-49A0-E168719B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5266" r="9453"/>
          <a:stretch>
            <a:fillRect/>
          </a:stretch>
        </p:blipFill>
        <p:spPr bwMode="auto">
          <a:xfrm>
            <a:off x="611188" y="3176588"/>
            <a:ext cx="3698875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1\Desktop\3_html_mec2e26b (1).png">
            <a:extLst>
              <a:ext uri="{FF2B5EF4-FFF2-40B4-BE49-F238E27FC236}">
                <a16:creationId xmlns:a16="http://schemas.microsoft.com/office/drawing/2014/main" id="{5A6C27EA-963A-F9EB-FD2E-70F80B30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813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3623CBF6-8764-8750-D5A8-55931B359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2376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</a:t>
            </a:r>
            <a:r>
              <a:rPr lang="ru-RU" altLang="ru-RU" sz="2800">
                <a:solidFill>
                  <a:srgbClr val="0000FF"/>
                </a:solidFill>
              </a:rPr>
              <a:t>Лучше будет, если ты возьмёшь с собой крепкую палку и будешь с её помощью проверять прочность льда перед собой. Если после удара палкой о лёд появится вода, нужно сразу же возвращаться к берегу.</a:t>
            </a:r>
          </a:p>
        </p:txBody>
      </p:sp>
      <p:pic>
        <p:nvPicPr>
          <p:cNvPr id="8195" name="Picture 3" descr="C:\Users\1\Desktop\4275_html_m312f467.png">
            <a:extLst>
              <a:ext uri="{FF2B5EF4-FFF2-40B4-BE49-F238E27FC236}">
                <a16:creationId xmlns:a16="http://schemas.microsoft.com/office/drawing/2014/main" id="{0C67D842-E96D-35FF-D3A5-A73193B0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1355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D776EB17-CF26-4C71-7F6C-CA280777EB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0386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   </a:t>
            </a:r>
            <a:r>
              <a:rPr lang="ru-RU" altLang="ru-RU" sz="2800">
                <a:solidFill>
                  <a:srgbClr val="0000FF"/>
                </a:solidFill>
              </a:rPr>
              <a:t>Крутой берег может быть хорошей горкой. Но прежде чем съехать с неё, вспомни о том, что санки – это не лодка, а твои лыжи не водные.</a:t>
            </a:r>
          </a:p>
        </p:txBody>
      </p:sp>
      <p:pic>
        <p:nvPicPr>
          <p:cNvPr id="12292" name="Picture 4" descr="неизвестное фото 009">
            <a:extLst>
              <a:ext uri="{FF2B5EF4-FFF2-40B4-BE49-F238E27FC236}">
                <a16:creationId xmlns:a16="http://schemas.microsoft.com/office/drawing/2014/main" id="{B0CC2E69-09A6-3E35-8FCC-909BB0D9683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196975"/>
            <a:ext cx="5078413" cy="3935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64248F47-339C-695B-008B-A8E12A352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248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Однажды в холодную, зимнюю пору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Я из лесу вышел. Был сильный мороз.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Гляжу, опускается медленно в прорубь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Какой-то ребенок…торчит только нос!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Сначала я принял его за моржа.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rgbClr val="0000FF"/>
                </a:solidFill>
              </a:rPr>
              <a:t>«Спасите!»- вдруг крикнул ребенок, дрожа.</a:t>
            </a:r>
          </a:p>
        </p:txBody>
      </p:sp>
      <p:pic>
        <p:nvPicPr>
          <p:cNvPr id="10243" name="Picture 5" descr="C:\Users\1\Desktop\15122232011-stop-ice.jpg">
            <a:extLst>
              <a:ext uri="{FF2B5EF4-FFF2-40B4-BE49-F238E27FC236}">
                <a16:creationId xmlns:a16="http://schemas.microsoft.com/office/drawing/2014/main" id="{BA2426BB-8DFA-6049-D40F-6906A6E6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37449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550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Чтобы не провалиться под лёд, следует учитывать:</vt:lpstr>
      <vt:lpstr>Никогда не ходи по льду один!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ты провалился под лёд?</vt:lpstr>
      <vt:lpstr>Как помочь пострадавшему?</vt:lpstr>
      <vt:lpstr>Презентация PowerPoint</vt:lpstr>
      <vt:lpstr>Следуйте принципам безопасного поведения: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</dc:title>
  <dc:creator>MICHAEL</dc:creator>
  <cp:lastModifiedBy>Роман Школа</cp:lastModifiedBy>
  <cp:revision>14</cp:revision>
  <dcterms:created xsi:type="dcterms:W3CDTF">2007-12-16T16:07:34Z</dcterms:created>
  <dcterms:modified xsi:type="dcterms:W3CDTF">2025-11-23T15:06:58Z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000800d619000000000001024140</vt:lpwstr>
  </property>
</Properties>
</file>